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511" r:id="rId3"/>
    <p:sldId id="525" r:id="rId4"/>
    <p:sldId id="29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275" r:id="rId14"/>
    <p:sldId id="493" r:id="rId15"/>
    <p:sldId id="490" r:id="rId16"/>
    <p:sldId id="279" r:id="rId17"/>
    <p:sldId id="280" r:id="rId18"/>
    <p:sldId id="528" r:id="rId19"/>
    <p:sldId id="278" r:id="rId20"/>
    <p:sldId id="526" r:id="rId21"/>
    <p:sldId id="527" r:id="rId22"/>
    <p:sldId id="281" r:id="rId23"/>
    <p:sldId id="282" r:id="rId24"/>
    <p:sldId id="494" r:id="rId25"/>
    <p:sldId id="529" r:id="rId26"/>
    <p:sldId id="53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FFFF00"/>
    <a:srgbClr val="00FF00"/>
    <a:srgbClr val="A50021"/>
    <a:srgbClr val="9933FF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737" autoAdjust="0"/>
  </p:normalViewPr>
  <p:slideViewPr>
    <p:cSldViewPr>
      <p:cViewPr>
        <p:scale>
          <a:sx n="110" d="100"/>
          <a:sy n="110" d="100"/>
        </p:scale>
        <p:origin x="-72" y="6"/>
      </p:cViewPr>
      <p:guideLst>
        <p:guide orient="horz" pos="36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83" d="100"/>
          <a:sy n="83" d="100"/>
        </p:scale>
        <p:origin x="-14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 altLang="fr-FR"/>
              <a:t>Novembre 2004</a:t>
            </a:r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altLang="fr-FR"/>
              <a:t>Michel DOUTRE</a:t>
            </a:r>
          </a:p>
        </p:txBody>
      </p:sp>
      <p:sp>
        <p:nvSpPr>
          <p:cNvPr id="399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7077CA-65BB-4212-8BD2-B92A7402C8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967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 altLang="fr-FR"/>
              <a:t>Novembre 2004</a:t>
            </a:r>
          </a:p>
        </p:txBody>
      </p:sp>
      <p:sp>
        <p:nvSpPr>
          <p:cNvPr id="304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altLang="fr-FR"/>
              <a:t>Michel DOUTRE</a:t>
            </a: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67387E-0F69-4016-9CF2-B4190950F5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108631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 smtClean="0"/>
              <a:t>Novembre 2004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Michel DOUTRE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7E-0F69-4016-9CF2-B4190950F566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998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 smtClean="0"/>
              <a:t>Novembre 2004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Michel DOUTRE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7E-0F69-4016-9CF2-B4190950F566}" type="slidenum">
              <a:rPr lang="fr-FR" altLang="fr-FR" smtClean="0"/>
              <a:pPr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468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A35BF-A1BB-4DA7-BC69-AC2A198A673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387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F7CD5-02BB-4542-A910-3B35C0488F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871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1669-DFC7-4854-8E33-5F19C29361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195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98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413699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0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1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2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3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4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41370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137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1370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F6F895-A7F5-4B82-82F9-8DE99C0695F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13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413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4137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43A6E-ED5F-4B93-B228-D117EF4B28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428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B3A1-FD7A-4B18-B987-DF3E428625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015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306CE-D2BD-49D7-B274-E34CBB9A4F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490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EF573-2863-4516-A7DB-7DED8770B9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860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9A2D-2D74-4382-82BD-7800765A67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395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D592-846D-41C3-AD09-1809D8FDC4C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865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6A6B5-8104-4C3D-B961-59262FAB92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523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B6354-3506-41CB-999F-E3020D8AC0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532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7C67-95D9-44A5-A32D-40DC7D3C08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3799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5B0A8-4A1D-4198-97CD-848BA4F909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9012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0B319-5FB9-4440-96C9-81D4F9ECBF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029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0"/>
            <a:ext cx="6667500" cy="8255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995738" y="1600200"/>
            <a:ext cx="2268537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416675" y="1600200"/>
            <a:ext cx="2270125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416675" y="3938588"/>
            <a:ext cx="2270125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FED03-A87E-4FE2-AD6A-B27A5C47AE34}" type="datetime1">
              <a:rPr lang="fr-FR" altLang="fr-FR"/>
              <a:pPr/>
              <a:t>20/03/2022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0B158-115A-481E-99FC-B050051414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5899122"/>
      </p:ext>
    </p:extLst>
  </p:cSld>
  <p:clrMapOvr>
    <a:masterClrMapping/>
  </p:clrMapOvr>
  <p:transition advClick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0"/>
            <a:ext cx="6667500" cy="8255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95738" y="1600200"/>
            <a:ext cx="2268537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416675" y="1600200"/>
            <a:ext cx="2270125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416675" y="3938588"/>
            <a:ext cx="2270125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2F3A9-694D-46C0-A7EE-C6BAD3F4739A}" type="datetime1">
              <a:rPr lang="fr-FR" altLang="fr-FR"/>
              <a:pPr/>
              <a:t>20/03/2022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BC959-2FD0-42E4-BC26-20B48050DC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077576"/>
      </p:ext>
    </p:extLst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8488-C06A-4CC9-B46A-A95B6AD91B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29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C272D-766E-47EF-8B1A-B2B6614261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607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2166-C721-47EA-9A2A-FDEEBCF88BA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41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591B2-D4EB-4620-AA21-46E804A108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767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6AE89-F0E1-44CC-AFCF-99DEAA52DF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53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B4344-B70C-433B-848A-B7F4E17109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06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FCE15-7400-4C6A-BDFE-48B36BB2BA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99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28A146-D73E-4CC9-BF72-3643635C850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5635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7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1267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4126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2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412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412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6960104-50F7-4341-81D8-A0E01A548BE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126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268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496" y="6597352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Joseph SFERRUZZA – Président de la Commission Régionale d’Arbitrage (PCRA) de la Ligue Pays de la Loire</a:t>
            </a:r>
            <a:endParaRPr lang="fr-FR" sz="1000" i="1" dirty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733400"/>
            <a:ext cx="91932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624" y="2276872"/>
            <a:ext cx="7181001" cy="3138091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tx2"/>
              </a:buClr>
              <a:buSzPct val="75000"/>
              <a:defRPr/>
            </a:pPr>
            <a:r>
              <a:rPr lang="fr-F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présence de  moyens de transmission sans fil est interdite dans les bateaux pendant les </a:t>
            </a:r>
            <a:r>
              <a:rPr lang="fr-F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compétitions,</a:t>
            </a:r>
          </a:p>
          <a:p>
            <a:pPr eaLnBrk="1" hangingPunct="1">
              <a:spcBef>
                <a:spcPct val="35000"/>
              </a:spcBef>
              <a:buClr>
                <a:schemeClr val="tx2"/>
              </a:buClr>
              <a:buSzPct val="75000"/>
              <a:defRPr/>
            </a:pPr>
            <a:r>
              <a:rPr lang="fr-F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Donc pas de smartphone même sans carte SIM</a:t>
            </a:r>
            <a:endParaRPr lang="fr-FR" sz="2800" dirty="0">
              <a:solidFill>
                <a:srgbClr val="0000FF"/>
              </a:solidFill>
            </a:endParaRPr>
          </a:p>
        </p:txBody>
      </p:sp>
      <p:grpSp>
        <p:nvGrpSpPr>
          <p:cNvPr id="25632" name="Group 118"/>
          <p:cNvGrpSpPr>
            <a:grpSpLocks/>
          </p:cNvGrpSpPr>
          <p:nvPr/>
        </p:nvGrpSpPr>
        <p:grpSpPr bwMode="auto">
          <a:xfrm>
            <a:off x="2727325" y="1535113"/>
            <a:ext cx="2163763" cy="665162"/>
            <a:chOff x="1718" y="967"/>
            <a:chExt cx="1363" cy="419"/>
          </a:xfrm>
        </p:grpSpPr>
        <p:sp>
          <p:nvSpPr>
            <p:cNvPr id="25655" name="Text Box 106"/>
            <p:cNvSpPr txBox="1">
              <a:spLocks noChangeArrowheads="1"/>
            </p:cNvSpPr>
            <p:nvPr/>
          </p:nvSpPr>
          <p:spPr bwMode="auto">
            <a:xfrm>
              <a:off x="2112" y="988"/>
              <a:ext cx="9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800" dirty="0">
                  <a:solidFill>
                    <a:schemeClr val="bg1"/>
                  </a:solidFill>
                </a:rPr>
                <a:t>Vérifier</a:t>
              </a:r>
              <a:r>
                <a:rPr lang="fr-FR" altLang="fr-FR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5656" name="Picture 107" descr="j00787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967"/>
              <a:ext cx="39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58" name="Picture 66" descr="MCBD0730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360863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Picture 63" descr="MCj034374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4679950"/>
            <a:ext cx="815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60" name="AutoShape 65"/>
          <p:cNvSpPr>
            <a:spLocks noChangeArrowheads="1"/>
          </p:cNvSpPr>
          <p:nvPr/>
        </p:nvSpPr>
        <p:spPr bwMode="auto">
          <a:xfrm>
            <a:off x="5302250" y="5081588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07338" cy="8255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1622425"/>
            <a:ext cx="6802045" cy="1962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La composition de l’équipage.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à l’aide de la licence ou pièce d’identité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en tenant compte des modifications annoncées en réunion des délégués</a:t>
            </a:r>
          </a:p>
        </p:txBody>
      </p:sp>
      <p:grpSp>
        <p:nvGrpSpPr>
          <p:cNvPr id="27653" name="Group 60"/>
          <p:cNvGrpSpPr>
            <a:grpSpLocks/>
          </p:cNvGrpSpPr>
          <p:nvPr/>
        </p:nvGrpSpPr>
        <p:grpSpPr bwMode="auto">
          <a:xfrm>
            <a:off x="1115616" y="1008063"/>
            <a:ext cx="2163763" cy="665162"/>
            <a:chOff x="1718" y="967"/>
            <a:chExt cx="1363" cy="419"/>
          </a:xfrm>
        </p:grpSpPr>
        <p:sp>
          <p:nvSpPr>
            <p:cNvPr id="27720" name="Text Box 61"/>
            <p:cNvSpPr txBox="1">
              <a:spLocks noChangeArrowheads="1"/>
            </p:cNvSpPr>
            <p:nvPr/>
          </p:nvSpPr>
          <p:spPr bwMode="auto">
            <a:xfrm>
              <a:off x="2112" y="988"/>
              <a:ext cx="9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800" dirty="0">
                  <a:solidFill>
                    <a:schemeClr val="bg1"/>
                  </a:solidFill>
                </a:rPr>
                <a:t>Vérifier</a:t>
              </a:r>
              <a:r>
                <a:rPr lang="fr-FR" altLang="fr-FR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7721" name="Picture 62" descr="j00787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967"/>
              <a:ext cx="39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6" name="Picture 73" descr="MCj03437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523">
            <a:off x="2399335" y="4542305"/>
            <a:ext cx="815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74"/>
          <p:cNvSpPr txBox="1">
            <a:spLocks noChangeArrowheads="1"/>
          </p:cNvSpPr>
          <p:nvPr/>
        </p:nvSpPr>
        <p:spPr bwMode="auto">
          <a:xfrm>
            <a:off x="3491880" y="4872038"/>
            <a:ext cx="2212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27658" name="AutoShape 75"/>
          <p:cNvSpPr>
            <a:spLocks noChangeArrowheads="1"/>
          </p:cNvSpPr>
          <p:nvPr/>
        </p:nvSpPr>
        <p:spPr bwMode="auto">
          <a:xfrm>
            <a:off x="5848350" y="4949825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7659" name="Picture 76" descr="MCBD07306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24363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9" name="Picture 172" descr="Copie (2) de IMG_01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6937" y="2348880"/>
            <a:ext cx="1206076" cy="1607492"/>
          </a:xfrm>
        </p:spPr>
      </p:pic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1551955" y="5948363"/>
            <a:ext cx="6548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 dirty="0">
                <a:solidFill>
                  <a:srgbClr val="FF3300"/>
                </a:solidFill>
              </a:rPr>
              <a:t>Remarque:</a:t>
            </a:r>
            <a:r>
              <a:rPr lang="fr-FR" altLang="fr-FR" sz="1400" b="1" dirty="0">
                <a:solidFill>
                  <a:schemeClr val="accent2"/>
                </a:solidFill>
              </a:rPr>
              <a:t> </a:t>
            </a:r>
            <a:r>
              <a:rPr lang="fr-FR" altLang="fr-FR" sz="1400" b="1" dirty="0">
                <a:solidFill>
                  <a:schemeClr val="bg1"/>
                </a:solidFill>
              </a:rPr>
              <a:t>Le contrôle des certificats médicaux est de la responsabilité de l’organisateur, il est automatique avec les engagements enregistrés sur le site </a:t>
            </a:r>
            <a:r>
              <a:rPr lang="fr-FR" altLang="fr-FR" sz="1400" b="1" dirty="0" smtClean="0">
                <a:solidFill>
                  <a:schemeClr val="bg1"/>
                </a:solidFill>
              </a:rPr>
              <a:t>FFA</a:t>
            </a:r>
            <a:r>
              <a:rPr lang="fr-FR" altLang="fr-FR" sz="1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53726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FFFF"/>
                </a:solidFill>
              </a:rPr>
              <a:t>Le </a:t>
            </a:r>
            <a:r>
              <a:rPr lang="fr-FR" altLang="fr-FR" sz="4400" dirty="0" smtClean="0">
                <a:solidFill>
                  <a:srgbClr val="00FFFF"/>
                </a:solidFill>
              </a:rPr>
              <a:t>personnel au départ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06639" y="1196752"/>
            <a:ext cx="871296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1- </a:t>
            </a:r>
            <a:r>
              <a:rPr lang="fr-FR" alt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l’aligneur </a:t>
            </a:r>
            <a:endParaRPr lang="fr-FR" alt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2- </a:t>
            </a:r>
            <a:r>
              <a:rPr lang="fr-FR" alt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 juge au départ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3- le starter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4- l’assistant-starter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5- les teneurs de bateaux et les pontonniers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6- un juge de parcours prêt à prendre la course</a:t>
            </a:r>
            <a:endParaRPr lang="fr-FR" alt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404813"/>
            <a:ext cx="8208912" cy="647923"/>
          </a:xfrm>
        </p:spPr>
        <p:txBody>
          <a:bodyPr/>
          <a:lstStyle/>
          <a:p>
            <a:pPr algn="ctr"/>
            <a:r>
              <a:rPr lang="fr-FR" altLang="fr-FR" sz="44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tour du starter</a:t>
            </a:r>
            <a:endParaRPr lang="fr-FR" altLang="fr-FR" sz="4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4548" name="Picture 4" descr="AAB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28775"/>
            <a:ext cx="6157913" cy="4478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457200" y="152400"/>
            <a:ext cx="8382000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000" dirty="0" smtClean="0">
                <a:solidFill>
                  <a:srgbClr val="00FFFF"/>
                </a:solidFill>
              </a:rPr>
              <a:t>La zone de </a:t>
            </a:r>
            <a:r>
              <a:rPr lang="fr-FR" altLang="fr-FR" sz="4000" dirty="0">
                <a:solidFill>
                  <a:srgbClr val="00FFFF"/>
                </a:solidFill>
              </a:rPr>
              <a:t>Départ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611188" y="1412875"/>
            <a:ext cx="8425308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indent="936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002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907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812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384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956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528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100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35000"/>
              </a:spcBef>
              <a:buClr>
                <a:schemeClr val="tx1"/>
              </a:buClr>
              <a:buSzPct val="75000"/>
            </a:pPr>
            <a:r>
              <a:rPr lang="fr-FR" alt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Pontons </a:t>
            </a: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de </a:t>
            </a:r>
            <a:r>
              <a:rPr lang="fr-FR" alt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départ                La tour du starter</a:t>
            </a:r>
            <a:endParaRPr lang="fr-FR" altLang="fr-FR" sz="32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42022" name="Picture 6" descr="2008 Cazaubo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3671887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3" name="Picture 7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14" y="2420938"/>
            <a:ext cx="36385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539750" y="5084763"/>
            <a:ext cx="35274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>
                <a:latin typeface="Arial" panose="020B0604020202020204" pitchFamily="34" charset="0"/>
                <a:cs typeface="Arial" panose="020B0604020202020204" pitchFamily="34" charset="0"/>
              </a:rPr>
              <a:t>Depuis 2006 évolution du cahier des charges national, la mire n’est plus la même. </a:t>
            </a:r>
            <a:br>
              <a:rPr lang="fr-FR" alt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>
                <a:latin typeface="Arial" panose="020B0604020202020204" pitchFamily="34" charset="0"/>
                <a:cs typeface="Arial" panose="020B0604020202020204" pitchFamily="34" charset="0"/>
              </a:rPr>
              <a:t>              Quelle règle ? 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2987675" y="5876925"/>
            <a:ext cx="215900" cy="7191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3203575" y="5876925"/>
            <a:ext cx="215900" cy="7191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27" name="AutoShape 11"/>
          <p:cNvSpPr>
            <a:spLocks noChangeArrowheads="1"/>
          </p:cNvSpPr>
          <p:nvPr/>
        </p:nvSpPr>
        <p:spPr bwMode="auto">
          <a:xfrm>
            <a:off x="2195513" y="6092825"/>
            <a:ext cx="649287" cy="144463"/>
          </a:xfrm>
          <a:prstGeom prst="notchedRightArrow">
            <a:avLst>
              <a:gd name="adj1" fmla="val 50000"/>
              <a:gd name="adj2" fmla="val 112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1403350" y="6237288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/>
              <a:t>Sens de la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0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FFFF"/>
                </a:solidFill>
              </a:rPr>
              <a:t>Les </a:t>
            </a:r>
            <a:r>
              <a:rPr lang="fr-FR" altLang="fr-FR" sz="4400" dirty="0" smtClean="0">
                <a:solidFill>
                  <a:srgbClr val="00FFFF"/>
                </a:solidFill>
              </a:rPr>
              <a:t>zones </a:t>
            </a:r>
            <a:r>
              <a:rPr lang="fr-FR" altLang="fr-FR" sz="4400" dirty="0">
                <a:solidFill>
                  <a:srgbClr val="00FFFF"/>
                </a:solidFill>
              </a:rPr>
              <a:t>au </a:t>
            </a:r>
            <a:r>
              <a:rPr lang="fr-FR" altLang="fr-FR" sz="4400" dirty="0" smtClean="0">
                <a:solidFill>
                  <a:srgbClr val="00FFFF"/>
                </a:solidFill>
              </a:rPr>
              <a:t>départ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403648" y="1988840"/>
            <a:ext cx="705455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La zone </a:t>
            </a:r>
            <a:r>
              <a:rPr lang="fr-FR" alt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d’échauffement (derrière la zone de course ou le long de cette zone de course),</a:t>
            </a:r>
            <a:endParaRPr lang="fr-FR" alt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La ligne de départ,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La zone </a:t>
            </a:r>
            <a:r>
              <a:rPr lang="fr-FR" alt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dite « des 100m » n’existe plus depuis 2014</a:t>
            </a: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</a:br>
            <a:endParaRPr lang="fr-FR" altLang="fr-FR" i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39552" y="1264447"/>
            <a:ext cx="8305800" cy="5191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 dirty="0">
                <a:solidFill>
                  <a:schemeClr val="bg2"/>
                </a:solidFill>
                <a:latin typeface="Berlin Sans FB" panose="020E0602020502020306" pitchFamily="34" charset="0"/>
              </a:rPr>
              <a:t>3</a:t>
            </a:r>
            <a:r>
              <a:rPr lang="fr-FR" altLang="fr-FR" dirty="0">
                <a:solidFill>
                  <a:schemeClr val="bg2"/>
                </a:solidFill>
                <a:latin typeface="Berlin Sans FB" panose="020E0602020502020306" pitchFamily="34" charset="0"/>
              </a:rPr>
              <a:t> </a:t>
            </a:r>
            <a:r>
              <a:rPr lang="fr-FR" altLang="fr-FR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zones distinctes à </a:t>
            </a:r>
            <a:r>
              <a:rPr lang="fr-FR" altLang="fr-FR" dirty="0">
                <a:solidFill>
                  <a:schemeClr val="bg2"/>
                </a:solidFill>
                <a:latin typeface="Berlin Sans FB" panose="020E0602020502020306" pitchFamily="34" charset="0"/>
              </a:rPr>
              <a:t>surveiller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82" name="Rectangle 186"/>
          <p:cNvSpPr>
            <a:spLocks noChangeArrowheads="1"/>
          </p:cNvSpPr>
          <p:nvPr/>
        </p:nvSpPr>
        <p:spPr bwMode="auto">
          <a:xfrm>
            <a:off x="7391400" y="0"/>
            <a:ext cx="1600200" cy="2438400"/>
          </a:xfrm>
          <a:prstGeom prst="rect">
            <a:avLst/>
          </a:prstGeom>
          <a:solidFill>
            <a:srgbClr val="00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3200" dirty="0" smtClean="0">
                <a:solidFill>
                  <a:srgbClr val="00FFFF"/>
                </a:solidFill>
              </a:rPr>
              <a:t>La zone du départ</a:t>
            </a:r>
            <a:endParaRPr lang="fr-FR" altLang="fr-FR" sz="3200" dirty="0">
              <a:solidFill>
                <a:srgbClr val="00FFFF"/>
              </a:solidFill>
            </a:endParaRPr>
          </a:p>
        </p:txBody>
      </p:sp>
      <p:grpSp>
        <p:nvGrpSpPr>
          <p:cNvPr id="106525" name="Group 29"/>
          <p:cNvGrpSpPr>
            <a:grpSpLocks/>
          </p:cNvGrpSpPr>
          <p:nvPr/>
        </p:nvGrpSpPr>
        <p:grpSpPr bwMode="auto">
          <a:xfrm rot="10439138">
            <a:off x="7543800" y="1600200"/>
            <a:ext cx="457200" cy="574675"/>
            <a:chOff x="2160" y="1536"/>
            <a:chExt cx="384" cy="672"/>
          </a:xfrm>
        </p:grpSpPr>
        <p:sp>
          <p:nvSpPr>
            <p:cNvPr id="106526" name="Oval 30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7" name="Line 31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8" name="Line 32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9" name="Line 33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31" name="Group 35"/>
          <p:cNvGrpSpPr>
            <a:grpSpLocks/>
          </p:cNvGrpSpPr>
          <p:nvPr/>
        </p:nvGrpSpPr>
        <p:grpSpPr bwMode="auto">
          <a:xfrm>
            <a:off x="8534400" y="1066800"/>
            <a:ext cx="457200" cy="574675"/>
            <a:chOff x="2160" y="1536"/>
            <a:chExt cx="384" cy="672"/>
          </a:xfrm>
        </p:grpSpPr>
        <p:sp>
          <p:nvSpPr>
            <p:cNvPr id="106532" name="Oval 36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5" name="Line 39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6" name="Line 40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37" name="Group 41"/>
          <p:cNvGrpSpPr>
            <a:grpSpLocks/>
          </p:cNvGrpSpPr>
          <p:nvPr/>
        </p:nvGrpSpPr>
        <p:grpSpPr bwMode="auto">
          <a:xfrm>
            <a:off x="8686800" y="381000"/>
            <a:ext cx="457200" cy="574675"/>
            <a:chOff x="2160" y="1536"/>
            <a:chExt cx="384" cy="672"/>
          </a:xfrm>
        </p:grpSpPr>
        <p:sp>
          <p:nvSpPr>
            <p:cNvPr id="106538" name="Oval 42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9" name="Line 43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0" name="Line 44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1" name="Line 45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2" name="Line 46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43" name="Group 47"/>
          <p:cNvGrpSpPr>
            <a:grpSpLocks/>
          </p:cNvGrpSpPr>
          <p:nvPr/>
        </p:nvGrpSpPr>
        <p:grpSpPr bwMode="auto">
          <a:xfrm rot="16200000">
            <a:off x="7831138" y="169862"/>
            <a:ext cx="457200" cy="574675"/>
            <a:chOff x="2160" y="1536"/>
            <a:chExt cx="384" cy="672"/>
          </a:xfrm>
        </p:grpSpPr>
        <p:sp>
          <p:nvSpPr>
            <p:cNvPr id="106544" name="Oval 48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5" name="Line 49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6" name="Line 50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7" name="Line 51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8" name="Line 52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49" name="Group 53"/>
          <p:cNvGrpSpPr>
            <a:grpSpLocks/>
          </p:cNvGrpSpPr>
          <p:nvPr/>
        </p:nvGrpSpPr>
        <p:grpSpPr bwMode="auto">
          <a:xfrm>
            <a:off x="8382000" y="1828800"/>
            <a:ext cx="457200" cy="574675"/>
            <a:chOff x="2160" y="1536"/>
            <a:chExt cx="384" cy="672"/>
          </a:xfrm>
        </p:grpSpPr>
        <p:sp>
          <p:nvSpPr>
            <p:cNvPr id="106550" name="Oval 54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1" name="Line 55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2" name="Line 56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3" name="Line 57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4" name="Line 58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6620" name="Oval 124"/>
          <p:cNvSpPr>
            <a:spLocks noChangeArrowheads="1"/>
          </p:cNvSpPr>
          <p:nvPr/>
        </p:nvSpPr>
        <p:spPr bwMode="auto">
          <a:xfrm>
            <a:off x="8077200" y="152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1" name="Oval 125"/>
          <p:cNvSpPr>
            <a:spLocks noChangeArrowheads="1"/>
          </p:cNvSpPr>
          <p:nvPr/>
        </p:nvSpPr>
        <p:spPr bwMode="auto">
          <a:xfrm>
            <a:off x="8153400" y="6096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2" name="Oval 126"/>
          <p:cNvSpPr>
            <a:spLocks noChangeArrowheads="1"/>
          </p:cNvSpPr>
          <p:nvPr/>
        </p:nvSpPr>
        <p:spPr bwMode="auto">
          <a:xfrm>
            <a:off x="8153400" y="914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3" name="Oval 127"/>
          <p:cNvSpPr>
            <a:spLocks noChangeArrowheads="1"/>
          </p:cNvSpPr>
          <p:nvPr/>
        </p:nvSpPr>
        <p:spPr bwMode="auto">
          <a:xfrm>
            <a:off x="8153400" y="1295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4" name="Oval 128"/>
          <p:cNvSpPr>
            <a:spLocks noChangeArrowheads="1"/>
          </p:cNvSpPr>
          <p:nvPr/>
        </p:nvSpPr>
        <p:spPr bwMode="auto">
          <a:xfrm>
            <a:off x="8153400" y="1676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5" name="Oval 129"/>
          <p:cNvSpPr>
            <a:spLocks noChangeArrowheads="1"/>
          </p:cNvSpPr>
          <p:nvPr/>
        </p:nvSpPr>
        <p:spPr bwMode="auto">
          <a:xfrm>
            <a:off x="8153400" y="2057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6" name="Oval 130"/>
          <p:cNvSpPr>
            <a:spLocks noChangeArrowheads="1"/>
          </p:cNvSpPr>
          <p:nvPr/>
        </p:nvSpPr>
        <p:spPr bwMode="auto">
          <a:xfrm>
            <a:off x="8153400" y="2438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6627" name="Group 131"/>
          <p:cNvGrpSpPr>
            <a:grpSpLocks/>
          </p:cNvGrpSpPr>
          <p:nvPr/>
        </p:nvGrpSpPr>
        <p:grpSpPr bwMode="auto">
          <a:xfrm rot="10800000">
            <a:off x="7543800" y="914400"/>
            <a:ext cx="457200" cy="574675"/>
            <a:chOff x="2160" y="1536"/>
            <a:chExt cx="384" cy="672"/>
          </a:xfrm>
        </p:grpSpPr>
        <p:sp>
          <p:nvSpPr>
            <p:cNvPr id="106628" name="Oval 132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29" name="Line 133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30" name="Line 134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31" name="Line 135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32" name="Line 136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6645" name="AutoShape 149"/>
          <p:cNvSpPr>
            <a:spLocks noChangeArrowheads="1"/>
          </p:cNvSpPr>
          <p:nvPr/>
        </p:nvSpPr>
        <p:spPr bwMode="auto">
          <a:xfrm>
            <a:off x="7924800" y="2286000"/>
            <a:ext cx="395288" cy="266700"/>
          </a:xfrm>
          <a:prstGeom prst="curvedUpArrow">
            <a:avLst>
              <a:gd name="adj1" fmla="val 29643"/>
              <a:gd name="adj2" fmla="val 59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46" name="AutoShape 150"/>
          <p:cNvSpPr>
            <a:spLocks noChangeArrowheads="1"/>
          </p:cNvSpPr>
          <p:nvPr/>
        </p:nvSpPr>
        <p:spPr bwMode="auto">
          <a:xfrm rot="10800000">
            <a:off x="8001000" y="69850"/>
            <a:ext cx="515938" cy="311150"/>
          </a:xfrm>
          <a:prstGeom prst="curvedUpArrow">
            <a:avLst>
              <a:gd name="adj1" fmla="val 33163"/>
              <a:gd name="adj2" fmla="val 663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60" name="Line 164"/>
          <p:cNvSpPr>
            <a:spLocks noChangeShapeType="1"/>
          </p:cNvSpPr>
          <p:nvPr/>
        </p:nvSpPr>
        <p:spPr bwMode="auto">
          <a:xfrm>
            <a:off x="533400" y="5334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grpSp>
        <p:nvGrpSpPr>
          <p:cNvPr id="106680" name="Group 184"/>
          <p:cNvGrpSpPr>
            <a:grpSpLocks/>
          </p:cNvGrpSpPr>
          <p:nvPr/>
        </p:nvGrpSpPr>
        <p:grpSpPr bwMode="auto">
          <a:xfrm>
            <a:off x="0" y="1447800"/>
            <a:ext cx="8153400" cy="5334000"/>
            <a:chOff x="0" y="912"/>
            <a:chExt cx="5136" cy="3360"/>
          </a:xfrm>
        </p:grpSpPr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432" y="3840"/>
              <a:ext cx="4704" cy="144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672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1</a:t>
              </a: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1296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2</a:t>
              </a: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196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3</a:t>
              </a: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268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4</a:t>
              </a: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340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5</a:t>
              </a: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412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6</a:t>
              </a:r>
            </a:p>
          </p:txBody>
        </p:sp>
        <p:sp>
          <p:nvSpPr>
            <p:cNvPr id="106509" name="Oval 13"/>
            <p:cNvSpPr>
              <a:spLocks noChangeArrowheads="1"/>
            </p:cNvSpPr>
            <p:nvPr/>
          </p:nvSpPr>
          <p:spPr bwMode="auto">
            <a:xfrm>
              <a:off x="1008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auto">
            <a:xfrm>
              <a:off x="384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1" name="Oval 15"/>
            <p:cNvSpPr>
              <a:spLocks noChangeArrowheads="1"/>
            </p:cNvSpPr>
            <p:nvPr/>
          </p:nvSpPr>
          <p:spPr bwMode="auto">
            <a:xfrm>
              <a:off x="168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2" name="Oval 16"/>
            <p:cNvSpPr>
              <a:spLocks noChangeArrowheads="1"/>
            </p:cNvSpPr>
            <p:nvPr/>
          </p:nvSpPr>
          <p:spPr bwMode="auto">
            <a:xfrm>
              <a:off x="384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3" name="Oval 17"/>
            <p:cNvSpPr>
              <a:spLocks noChangeArrowheads="1"/>
            </p:cNvSpPr>
            <p:nvPr/>
          </p:nvSpPr>
          <p:spPr bwMode="auto">
            <a:xfrm>
              <a:off x="240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4" name="Oval 18"/>
            <p:cNvSpPr>
              <a:spLocks noChangeArrowheads="1"/>
            </p:cNvSpPr>
            <p:nvPr/>
          </p:nvSpPr>
          <p:spPr bwMode="auto">
            <a:xfrm>
              <a:off x="451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5" name="Oval 19"/>
            <p:cNvSpPr>
              <a:spLocks noChangeArrowheads="1"/>
            </p:cNvSpPr>
            <p:nvPr/>
          </p:nvSpPr>
          <p:spPr bwMode="auto">
            <a:xfrm>
              <a:off x="379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6" name="Oval 20"/>
            <p:cNvSpPr>
              <a:spLocks noChangeArrowheads="1"/>
            </p:cNvSpPr>
            <p:nvPr/>
          </p:nvSpPr>
          <p:spPr bwMode="auto">
            <a:xfrm>
              <a:off x="307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7" name="Oval 21"/>
            <p:cNvSpPr>
              <a:spLocks noChangeArrowheads="1"/>
            </p:cNvSpPr>
            <p:nvPr/>
          </p:nvSpPr>
          <p:spPr bwMode="auto">
            <a:xfrm>
              <a:off x="168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8" name="Oval 22"/>
            <p:cNvSpPr>
              <a:spLocks noChangeArrowheads="1"/>
            </p:cNvSpPr>
            <p:nvPr/>
          </p:nvSpPr>
          <p:spPr bwMode="auto">
            <a:xfrm>
              <a:off x="240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9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0" name="Oval 24"/>
            <p:cNvSpPr>
              <a:spLocks noChangeArrowheads="1"/>
            </p:cNvSpPr>
            <p:nvPr/>
          </p:nvSpPr>
          <p:spPr bwMode="auto">
            <a:xfrm>
              <a:off x="379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1" name="Oval 25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2" name="Oval 26"/>
            <p:cNvSpPr>
              <a:spLocks noChangeArrowheads="1"/>
            </p:cNvSpPr>
            <p:nvPr/>
          </p:nvSpPr>
          <p:spPr bwMode="auto">
            <a:xfrm>
              <a:off x="1008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3" name="Rectangle 27"/>
            <p:cNvSpPr>
              <a:spLocks noChangeArrowheads="1"/>
            </p:cNvSpPr>
            <p:nvPr/>
          </p:nvSpPr>
          <p:spPr bwMode="auto">
            <a:xfrm>
              <a:off x="0" y="3168"/>
              <a:ext cx="240" cy="336"/>
            </a:xfrm>
            <a:prstGeom prst="rect">
              <a:avLst/>
            </a:prstGeom>
            <a:solidFill>
              <a:srgbClr val="3E1403"/>
            </a:solidFill>
            <a:ln w="12700">
              <a:solidFill>
                <a:srgbClr val="3E14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5" name="Freeform 59"/>
            <p:cNvSpPr>
              <a:spLocks/>
            </p:cNvSpPr>
            <p:nvPr/>
          </p:nvSpPr>
          <p:spPr bwMode="auto">
            <a:xfrm>
              <a:off x="0" y="3120"/>
              <a:ext cx="400" cy="91"/>
            </a:xfrm>
            <a:custGeom>
              <a:avLst/>
              <a:gdLst>
                <a:gd name="T0" fmla="*/ 39 w 400"/>
                <a:gd name="T1" fmla="*/ 54 h 91"/>
                <a:gd name="T2" fmla="*/ 384 w 400"/>
                <a:gd name="T3" fmla="*/ 45 h 91"/>
                <a:gd name="T4" fmla="*/ 393 w 400"/>
                <a:gd name="T5" fmla="*/ 8 h 91"/>
                <a:gd name="T6" fmla="*/ 366 w 400"/>
                <a:gd name="T7" fmla="*/ 17 h 91"/>
                <a:gd name="T8" fmla="*/ 248 w 400"/>
                <a:gd name="T9" fmla="*/ 45 h 91"/>
                <a:gd name="T10" fmla="*/ 75 w 400"/>
                <a:gd name="T11" fmla="*/ 45 h 91"/>
                <a:gd name="T12" fmla="*/ 39 w 400"/>
                <a:gd name="T13" fmla="*/ 5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91">
                  <a:moveTo>
                    <a:pt x="39" y="54"/>
                  </a:moveTo>
                  <a:cubicBezTo>
                    <a:pt x="149" y="91"/>
                    <a:pt x="274" y="82"/>
                    <a:pt x="384" y="45"/>
                  </a:cubicBezTo>
                  <a:cubicBezTo>
                    <a:pt x="387" y="33"/>
                    <a:pt x="400" y="19"/>
                    <a:pt x="393" y="8"/>
                  </a:cubicBezTo>
                  <a:cubicBezTo>
                    <a:pt x="388" y="0"/>
                    <a:pt x="375" y="14"/>
                    <a:pt x="366" y="17"/>
                  </a:cubicBezTo>
                  <a:cubicBezTo>
                    <a:pt x="327" y="31"/>
                    <a:pt x="288" y="35"/>
                    <a:pt x="248" y="45"/>
                  </a:cubicBezTo>
                  <a:cubicBezTo>
                    <a:pt x="162" y="33"/>
                    <a:pt x="182" y="31"/>
                    <a:pt x="75" y="45"/>
                  </a:cubicBezTo>
                  <a:cubicBezTo>
                    <a:pt x="0" y="55"/>
                    <a:pt x="72" y="54"/>
                    <a:pt x="39" y="54"/>
                  </a:cubicBezTo>
                  <a:close/>
                </a:path>
              </a:pathLst>
            </a:custGeom>
            <a:solidFill>
              <a:srgbClr val="3E14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fr-FR"/>
            </a:p>
          </p:txBody>
        </p:sp>
        <p:sp>
          <p:nvSpPr>
            <p:cNvPr id="106556" name="Oval 60"/>
            <p:cNvSpPr>
              <a:spLocks noChangeArrowheads="1"/>
            </p:cNvSpPr>
            <p:nvPr/>
          </p:nvSpPr>
          <p:spPr bwMode="auto">
            <a:xfrm>
              <a:off x="384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7" name="Oval 61"/>
            <p:cNvSpPr>
              <a:spLocks noChangeArrowheads="1"/>
            </p:cNvSpPr>
            <p:nvPr/>
          </p:nvSpPr>
          <p:spPr bwMode="auto">
            <a:xfrm>
              <a:off x="168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8" name="Oval 62"/>
            <p:cNvSpPr>
              <a:spLocks noChangeArrowheads="1"/>
            </p:cNvSpPr>
            <p:nvPr/>
          </p:nvSpPr>
          <p:spPr bwMode="auto">
            <a:xfrm>
              <a:off x="240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9" name="Oval 63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0" name="Oval 64"/>
            <p:cNvSpPr>
              <a:spLocks noChangeArrowheads="1"/>
            </p:cNvSpPr>
            <p:nvPr/>
          </p:nvSpPr>
          <p:spPr bwMode="auto">
            <a:xfrm>
              <a:off x="379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1" name="Oval 65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2" name="Oval 66"/>
            <p:cNvSpPr>
              <a:spLocks noChangeArrowheads="1"/>
            </p:cNvSpPr>
            <p:nvPr/>
          </p:nvSpPr>
          <p:spPr bwMode="auto">
            <a:xfrm>
              <a:off x="1008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3" name="Oval 67"/>
            <p:cNvSpPr>
              <a:spLocks noChangeArrowheads="1"/>
            </p:cNvSpPr>
            <p:nvPr/>
          </p:nvSpPr>
          <p:spPr bwMode="auto">
            <a:xfrm>
              <a:off x="384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4" name="Oval 68"/>
            <p:cNvSpPr>
              <a:spLocks noChangeArrowheads="1"/>
            </p:cNvSpPr>
            <p:nvPr/>
          </p:nvSpPr>
          <p:spPr bwMode="auto">
            <a:xfrm>
              <a:off x="1680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5" name="Oval 69"/>
            <p:cNvSpPr>
              <a:spLocks noChangeArrowheads="1"/>
            </p:cNvSpPr>
            <p:nvPr/>
          </p:nvSpPr>
          <p:spPr bwMode="auto">
            <a:xfrm>
              <a:off x="2400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6" name="Oval 70"/>
            <p:cNvSpPr>
              <a:spLocks noChangeArrowheads="1"/>
            </p:cNvSpPr>
            <p:nvPr/>
          </p:nvSpPr>
          <p:spPr bwMode="auto">
            <a:xfrm>
              <a:off x="3072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7" name="Oval 71"/>
            <p:cNvSpPr>
              <a:spLocks noChangeArrowheads="1"/>
            </p:cNvSpPr>
            <p:nvPr/>
          </p:nvSpPr>
          <p:spPr bwMode="auto">
            <a:xfrm>
              <a:off x="3792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8" name="Oval 72"/>
            <p:cNvSpPr>
              <a:spLocks noChangeArrowheads="1"/>
            </p:cNvSpPr>
            <p:nvPr/>
          </p:nvSpPr>
          <p:spPr bwMode="auto">
            <a:xfrm>
              <a:off x="4512" y="254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9" name="Oval 73"/>
            <p:cNvSpPr>
              <a:spLocks noChangeArrowheads="1"/>
            </p:cNvSpPr>
            <p:nvPr/>
          </p:nvSpPr>
          <p:spPr bwMode="auto">
            <a:xfrm>
              <a:off x="1008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0" name="Oval 74"/>
            <p:cNvSpPr>
              <a:spLocks noChangeArrowheads="1"/>
            </p:cNvSpPr>
            <p:nvPr/>
          </p:nvSpPr>
          <p:spPr bwMode="auto">
            <a:xfrm>
              <a:off x="384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1" name="Oval 75"/>
            <p:cNvSpPr>
              <a:spLocks noChangeArrowheads="1"/>
            </p:cNvSpPr>
            <p:nvPr/>
          </p:nvSpPr>
          <p:spPr bwMode="auto">
            <a:xfrm>
              <a:off x="1680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2" name="Oval 76"/>
            <p:cNvSpPr>
              <a:spLocks noChangeArrowheads="1"/>
            </p:cNvSpPr>
            <p:nvPr/>
          </p:nvSpPr>
          <p:spPr bwMode="auto">
            <a:xfrm>
              <a:off x="2400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3" name="Oval 77"/>
            <p:cNvSpPr>
              <a:spLocks noChangeArrowheads="1"/>
            </p:cNvSpPr>
            <p:nvPr/>
          </p:nvSpPr>
          <p:spPr bwMode="auto">
            <a:xfrm>
              <a:off x="3072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4" name="Oval 78"/>
            <p:cNvSpPr>
              <a:spLocks noChangeArrowheads="1"/>
            </p:cNvSpPr>
            <p:nvPr/>
          </p:nvSpPr>
          <p:spPr bwMode="auto">
            <a:xfrm>
              <a:off x="3792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5" name="Oval 79"/>
            <p:cNvSpPr>
              <a:spLocks noChangeArrowheads="1"/>
            </p:cNvSpPr>
            <p:nvPr/>
          </p:nvSpPr>
          <p:spPr bwMode="auto">
            <a:xfrm>
              <a:off x="4512" y="206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6" name="Oval 80"/>
            <p:cNvSpPr>
              <a:spLocks noChangeArrowheads="1"/>
            </p:cNvSpPr>
            <p:nvPr/>
          </p:nvSpPr>
          <p:spPr bwMode="auto">
            <a:xfrm>
              <a:off x="1008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7" name="Oval 81"/>
            <p:cNvSpPr>
              <a:spLocks noChangeArrowheads="1"/>
            </p:cNvSpPr>
            <p:nvPr/>
          </p:nvSpPr>
          <p:spPr bwMode="auto">
            <a:xfrm>
              <a:off x="384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8" name="Oval 82"/>
            <p:cNvSpPr>
              <a:spLocks noChangeArrowheads="1"/>
            </p:cNvSpPr>
            <p:nvPr/>
          </p:nvSpPr>
          <p:spPr bwMode="auto">
            <a:xfrm>
              <a:off x="1680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9" name="Oval 83"/>
            <p:cNvSpPr>
              <a:spLocks noChangeArrowheads="1"/>
            </p:cNvSpPr>
            <p:nvPr/>
          </p:nvSpPr>
          <p:spPr bwMode="auto">
            <a:xfrm>
              <a:off x="2400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0" name="Oval 84"/>
            <p:cNvSpPr>
              <a:spLocks noChangeArrowheads="1"/>
            </p:cNvSpPr>
            <p:nvPr/>
          </p:nvSpPr>
          <p:spPr bwMode="auto">
            <a:xfrm>
              <a:off x="3072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1" name="Oval 85"/>
            <p:cNvSpPr>
              <a:spLocks noChangeArrowheads="1"/>
            </p:cNvSpPr>
            <p:nvPr/>
          </p:nvSpPr>
          <p:spPr bwMode="auto">
            <a:xfrm>
              <a:off x="3792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2" name="Oval 86"/>
            <p:cNvSpPr>
              <a:spLocks noChangeArrowheads="1"/>
            </p:cNvSpPr>
            <p:nvPr/>
          </p:nvSpPr>
          <p:spPr bwMode="auto">
            <a:xfrm>
              <a:off x="4512" y="230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3" name="Oval 87"/>
            <p:cNvSpPr>
              <a:spLocks noChangeArrowheads="1"/>
            </p:cNvSpPr>
            <p:nvPr/>
          </p:nvSpPr>
          <p:spPr bwMode="auto">
            <a:xfrm>
              <a:off x="1008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4" name="Oval 88"/>
            <p:cNvSpPr>
              <a:spLocks noChangeArrowheads="1"/>
            </p:cNvSpPr>
            <p:nvPr/>
          </p:nvSpPr>
          <p:spPr bwMode="auto">
            <a:xfrm>
              <a:off x="384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5" name="Oval 89"/>
            <p:cNvSpPr>
              <a:spLocks noChangeArrowheads="1"/>
            </p:cNvSpPr>
            <p:nvPr/>
          </p:nvSpPr>
          <p:spPr bwMode="auto">
            <a:xfrm>
              <a:off x="1680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6" name="Oval 90"/>
            <p:cNvSpPr>
              <a:spLocks noChangeArrowheads="1"/>
            </p:cNvSpPr>
            <p:nvPr/>
          </p:nvSpPr>
          <p:spPr bwMode="auto">
            <a:xfrm>
              <a:off x="2400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7" name="Oval 91"/>
            <p:cNvSpPr>
              <a:spLocks noChangeArrowheads="1"/>
            </p:cNvSpPr>
            <p:nvPr/>
          </p:nvSpPr>
          <p:spPr bwMode="auto">
            <a:xfrm>
              <a:off x="3072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8" name="Oval 92"/>
            <p:cNvSpPr>
              <a:spLocks noChangeArrowheads="1"/>
            </p:cNvSpPr>
            <p:nvPr/>
          </p:nvSpPr>
          <p:spPr bwMode="auto">
            <a:xfrm>
              <a:off x="3792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9" name="Oval 93"/>
            <p:cNvSpPr>
              <a:spLocks noChangeArrowheads="1"/>
            </p:cNvSpPr>
            <p:nvPr/>
          </p:nvSpPr>
          <p:spPr bwMode="auto">
            <a:xfrm>
              <a:off x="4512" y="1584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0" name="Oval 94"/>
            <p:cNvSpPr>
              <a:spLocks noChangeArrowheads="1"/>
            </p:cNvSpPr>
            <p:nvPr/>
          </p:nvSpPr>
          <p:spPr bwMode="auto">
            <a:xfrm>
              <a:off x="1008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1" name="Oval 95"/>
            <p:cNvSpPr>
              <a:spLocks noChangeArrowheads="1"/>
            </p:cNvSpPr>
            <p:nvPr/>
          </p:nvSpPr>
          <p:spPr bwMode="auto">
            <a:xfrm>
              <a:off x="384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2" name="Oval 96"/>
            <p:cNvSpPr>
              <a:spLocks noChangeArrowheads="1"/>
            </p:cNvSpPr>
            <p:nvPr/>
          </p:nvSpPr>
          <p:spPr bwMode="auto">
            <a:xfrm>
              <a:off x="1680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3" name="Oval 97"/>
            <p:cNvSpPr>
              <a:spLocks noChangeArrowheads="1"/>
            </p:cNvSpPr>
            <p:nvPr/>
          </p:nvSpPr>
          <p:spPr bwMode="auto">
            <a:xfrm>
              <a:off x="2400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4" name="Oval 98"/>
            <p:cNvSpPr>
              <a:spLocks noChangeArrowheads="1"/>
            </p:cNvSpPr>
            <p:nvPr/>
          </p:nvSpPr>
          <p:spPr bwMode="auto">
            <a:xfrm>
              <a:off x="3072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5" name="Oval 99"/>
            <p:cNvSpPr>
              <a:spLocks noChangeArrowheads="1"/>
            </p:cNvSpPr>
            <p:nvPr/>
          </p:nvSpPr>
          <p:spPr bwMode="auto">
            <a:xfrm>
              <a:off x="3792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6" name="Oval 100"/>
            <p:cNvSpPr>
              <a:spLocks noChangeArrowheads="1"/>
            </p:cNvSpPr>
            <p:nvPr/>
          </p:nvSpPr>
          <p:spPr bwMode="auto">
            <a:xfrm>
              <a:off x="4512" y="182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7" name="Oval 101"/>
            <p:cNvSpPr>
              <a:spLocks noChangeArrowheads="1"/>
            </p:cNvSpPr>
            <p:nvPr/>
          </p:nvSpPr>
          <p:spPr bwMode="auto">
            <a:xfrm>
              <a:off x="1008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8" name="Oval 102"/>
            <p:cNvSpPr>
              <a:spLocks noChangeArrowheads="1"/>
            </p:cNvSpPr>
            <p:nvPr/>
          </p:nvSpPr>
          <p:spPr bwMode="auto">
            <a:xfrm>
              <a:off x="384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9" name="Oval 103"/>
            <p:cNvSpPr>
              <a:spLocks noChangeArrowheads="1"/>
            </p:cNvSpPr>
            <p:nvPr/>
          </p:nvSpPr>
          <p:spPr bwMode="auto">
            <a:xfrm>
              <a:off x="1680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0" name="Oval 104"/>
            <p:cNvSpPr>
              <a:spLocks noChangeArrowheads="1"/>
            </p:cNvSpPr>
            <p:nvPr/>
          </p:nvSpPr>
          <p:spPr bwMode="auto">
            <a:xfrm>
              <a:off x="2400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1" name="Oval 105"/>
            <p:cNvSpPr>
              <a:spLocks noChangeArrowheads="1"/>
            </p:cNvSpPr>
            <p:nvPr/>
          </p:nvSpPr>
          <p:spPr bwMode="auto">
            <a:xfrm>
              <a:off x="3072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2" name="Oval 106"/>
            <p:cNvSpPr>
              <a:spLocks noChangeArrowheads="1"/>
            </p:cNvSpPr>
            <p:nvPr/>
          </p:nvSpPr>
          <p:spPr bwMode="auto">
            <a:xfrm>
              <a:off x="3792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3" name="Oval 107"/>
            <p:cNvSpPr>
              <a:spLocks noChangeArrowheads="1"/>
            </p:cNvSpPr>
            <p:nvPr/>
          </p:nvSpPr>
          <p:spPr bwMode="auto">
            <a:xfrm>
              <a:off x="4512" y="1344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4" name="Oval 108"/>
            <p:cNvSpPr>
              <a:spLocks noChangeArrowheads="1"/>
            </p:cNvSpPr>
            <p:nvPr/>
          </p:nvSpPr>
          <p:spPr bwMode="auto">
            <a:xfrm>
              <a:off x="1008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5" name="Oval 109"/>
            <p:cNvSpPr>
              <a:spLocks noChangeArrowheads="1"/>
            </p:cNvSpPr>
            <p:nvPr/>
          </p:nvSpPr>
          <p:spPr bwMode="auto">
            <a:xfrm>
              <a:off x="384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6" name="Oval 110"/>
            <p:cNvSpPr>
              <a:spLocks noChangeArrowheads="1"/>
            </p:cNvSpPr>
            <p:nvPr/>
          </p:nvSpPr>
          <p:spPr bwMode="auto">
            <a:xfrm>
              <a:off x="1680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7" name="Oval 111"/>
            <p:cNvSpPr>
              <a:spLocks noChangeArrowheads="1"/>
            </p:cNvSpPr>
            <p:nvPr/>
          </p:nvSpPr>
          <p:spPr bwMode="auto">
            <a:xfrm>
              <a:off x="2400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8" name="Oval 112"/>
            <p:cNvSpPr>
              <a:spLocks noChangeArrowheads="1"/>
            </p:cNvSpPr>
            <p:nvPr/>
          </p:nvSpPr>
          <p:spPr bwMode="auto">
            <a:xfrm>
              <a:off x="3072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9" name="Oval 113"/>
            <p:cNvSpPr>
              <a:spLocks noChangeArrowheads="1"/>
            </p:cNvSpPr>
            <p:nvPr/>
          </p:nvSpPr>
          <p:spPr bwMode="auto">
            <a:xfrm>
              <a:off x="3792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0" name="Oval 114"/>
            <p:cNvSpPr>
              <a:spLocks noChangeArrowheads="1"/>
            </p:cNvSpPr>
            <p:nvPr/>
          </p:nvSpPr>
          <p:spPr bwMode="auto">
            <a:xfrm>
              <a:off x="4512" y="1104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1" name="Oval 115"/>
            <p:cNvSpPr>
              <a:spLocks noChangeArrowheads="1"/>
            </p:cNvSpPr>
            <p:nvPr/>
          </p:nvSpPr>
          <p:spPr bwMode="auto">
            <a:xfrm>
              <a:off x="1008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2" name="Oval 116"/>
            <p:cNvSpPr>
              <a:spLocks noChangeArrowheads="1"/>
            </p:cNvSpPr>
            <p:nvPr/>
          </p:nvSpPr>
          <p:spPr bwMode="auto">
            <a:xfrm>
              <a:off x="384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3" name="Oval 117"/>
            <p:cNvSpPr>
              <a:spLocks noChangeArrowheads="1"/>
            </p:cNvSpPr>
            <p:nvPr/>
          </p:nvSpPr>
          <p:spPr bwMode="auto">
            <a:xfrm>
              <a:off x="1680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4" name="Oval 118"/>
            <p:cNvSpPr>
              <a:spLocks noChangeArrowheads="1"/>
            </p:cNvSpPr>
            <p:nvPr/>
          </p:nvSpPr>
          <p:spPr bwMode="auto">
            <a:xfrm>
              <a:off x="2400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5" name="Oval 119"/>
            <p:cNvSpPr>
              <a:spLocks noChangeArrowheads="1"/>
            </p:cNvSpPr>
            <p:nvPr/>
          </p:nvSpPr>
          <p:spPr bwMode="auto">
            <a:xfrm>
              <a:off x="3072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6" name="Oval 120"/>
            <p:cNvSpPr>
              <a:spLocks noChangeArrowheads="1"/>
            </p:cNvSpPr>
            <p:nvPr/>
          </p:nvSpPr>
          <p:spPr bwMode="auto">
            <a:xfrm>
              <a:off x="3792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7" name="Oval 121"/>
            <p:cNvSpPr>
              <a:spLocks noChangeArrowheads="1"/>
            </p:cNvSpPr>
            <p:nvPr/>
          </p:nvSpPr>
          <p:spPr bwMode="auto">
            <a:xfrm>
              <a:off x="4512" y="912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8" name="Oval 122"/>
            <p:cNvSpPr>
              <a:spLocks noChangeArrowheads="1"/>
            </p:cNvSpPr>
            <p:nvPr/>
          </p:nvSpPr>
          <p:spPr bwMode="auto">
            <a:xfrm>
              <a:off x="1008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1" name="Oval 165"/>
            <p:cNvSpPr>
              <a:spLocks noChangeArrowheads="1"/>
            </p:cNvSpPr>
            <p:nvPr/>
          </p:nvSpPr>
          <p:spPr bwMode="auto">
            <a:xfrm>
              <a:off x="1008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2" name="Oval 166"/>
            <p:cNvSpPr>
              <a:spLocks noChangeArrowheads="1"/>
            </p:cNvSpPr>
            <p:nvPr/>
          </p:nvSpPr>
          <p:spPr bwMode="auto">
            <a:xfrm>
              <a:off x="384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3" name="Oval 167"/>
            <p:cNvSpPr>
              <a:spLocks noChangeArrowheads="1"/>
            </p:cNvSpPr>
            <p:nvPr/>
          </p:nvSpPr>
          <p:spPr bwMode="auto">
            <a:xfrm>
              <a:off x="1680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4" name="Oval 168"/>
            <p:cNvSpPr>
              <a:spLocks noChangeArrowheads="1"/>
            </p:cNvSpPr>
            <p:nvPr/>
          </p:nvSpPr>
          <p:spPr bwMode="auto">
            <a:xfrm>
              <a:off x="2400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5" name="Oval 169"/>
            <p:cNvSpPr>
              <a:spLocks noChangeArrowheads="1"/>
            </p:cNvSpPr>
            <p:nvPr/>
          </p:nvSpPr>
          <p:spPr bwMode="auto">
            <a:xfrm>
              <a:off x="451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6" name="Oval 170"/>
            <p:cNvSpPr>
              <a:spLocks noChangeArrowheads="1"/>
            </p:cNvSpPr>
            <p:nvPr/>
          </p:nvSpPr>
          <p:spPr bwMode="auto">
            <a:xfrm>
              <a:off x="379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7" name="Oval 171"/>
            <p:cNvSpPr>
              <a:spLocks noChangeArrowheads="1"/>
            </p:cNvSpPr>
            <p:nvPr/>
          </p:nvSpPr>
          <p:spPr bwMode="auto">
            <a:xfrm>
              <a:off x="307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9" name="Rectangle 173"/>
            <p:cNvSpPr>
              <a:spLocks noChangeArrowheads="1"/>
            </p:cNvSpPr>
            <p:nvPr/>
          </p:nvSpPr>
          <p:spPr bwMode="auto">
            <a:xfrm>
              <a:off x="2304" y="4032"/>
              <a:ext cx="240" cy="240"/>
            </a:xfrm>
            <a:prstGeom prst="rect">
              <a:avLst/>
            </a:prstGeom>
            <a:solidFill>
              <a:srgbClr val="3E1403"/>
            </a:solidFill>
            <a:ln w="12700">
              <a:solidFill>
                <a:srgbClr val="3E14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6677" name="Text Box 181"/>
          <p:cNvSpPr txBox="1">
            <a:spLocks noChangeArrowheads="1"/>
          </p:cNvSpPr>
          <p:nvPr/>
        </p:nvSpPr>
        <p:spPr bwMode="auto">
          <a:xfrm>
            <a:off x="6858000" y="4953000"/>
            <a:ext cx="211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FFFF00"/>
                </a:solidFill>
                <a:latin typeface="Berlin Sans FB" panose="020E0602020502020306" pitchFamily="34" charset="0"/>
              </a:rPr>
              <a:t>ligne de départ</a:t>
            </a:r>
          </a:p>
        </p:txBody>
      </p:sp>
      <p:sp>
        <p:nvSpPr>
          <p:cNvPr id="106678" name="Text Box 182"/>
          <p:cNvSpPr txBox="1">
            <a:spLocks noChangeArrowheads="1"/>
          </p:cNvSpPr>
          <p:nvPr/>
        </p:nvSpPr>
        <p:spPr bwMode="auto">
          <a:xfrm rot="-4144753">
            <a:off x="7050088" y="1179512"/>
            <a:ext cx="245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>
                <a:solidFill>
                  <a:srgbClr val="FFFF00"/>
                </a:solidFill>
                <a:latin typeface="Berlin Sans FB" panose="020E0602020502020306" pitchFamily="34" charset="0"/>
              </a:rPr>
              <a:t>zone d’échauffement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116013" y="1484784"/>
            <a:ext cx="7321550" cy="4348336"/>
          </a:xfrm>
          <a:prstGeom prst="rect">
            <a:avLst/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FFFF"/>
                </a:solidFill>
              </a:rPr>
              <a:t>Le </a:t>
            </a:r>
            <a:r>
              <a:rPr lang="fr-FR" altLang="fr-FR" sz="4400" dirty="0" smtClean="0">
                <a:solidFill>
                  <a:srgbClr val="00FFFF"/>
                </a:solidFill>
              </a:rPr>
              <a:t>personnel de </a:t>
            </a:r>
            <a:r>
              <a:rPr lang="fr-FR" altLang="fr-FR" sz="4400" dirty="0">
                <a:solidFill>
                  <a:srgbClr val="00FFFF"/>
                </a:solidFill>
              </a:rPr>
              <a:t>la zone </a:t>
            </a:r>
            <a:r>
              <a:rPr lang="fr-FR" altLang="fr-FR" sz="4400" dirty="0" smtClean="0">
                <a:solidFill>
                  <a:srgbClr val="00FFFF"/>
                </a:solidFill>
              </a:rPr>
              <a:t>Départ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728463" y="3409202"/>
            <a:ext cx="2709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Juge au départ (+</a:t>
            </a: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vidéo)</a:t>
            </a:r>
            <a:endParaRPr lang="fr-FR" alt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1381125" y="1628746"/>
            <a:ext cx="3813939" cy="41045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2756664" y="2891676"/>
            <a:ext cx="0" cy="269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2994789" y="2891677"/>
            <a:ext cx="0" cy="269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3232914" y="2891677"/>
            <a:ext cx="0" cy="269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3471039" y="2891677"/>
            <a:ext cx="0" cy="269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3709164" y="2891677"/>
            <a:ext cx="0" cy="269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3947289" y="2891677"/>
            <a:ext cx="0" cy="269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4185413" y="2891677"/>
            <a:ext cx="23813" cy="269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3374276" y="2224239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5335528" y="3236405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2299464" y="3409202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1879645" y="1824129"/>
            <a:ext cx="3217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Starter / assistant-starter</a:t>
            </a:r>
            <a:endParaRPr lang="fr-FR" alt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5728464" y="3236405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5195064" y="2805456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Aligneur</a:t>
            </a:r>
            <a:endParaRPr lang="fr-FR" alt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696488" y="2586877"/>
            <a:ext cx="1584176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363152" y="2452839"/>
            <a:ext cx="13465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Teneurs de bateaux</a:t>
            </a:r>
            <a:endParaRPr lang="fr-FR" alt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65375" y="3737242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745867" y="3658952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JP1</a:t>
            </a:r>
            <a:endParaRPr lang="fr-FR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806625" y="2818666"/>
            <a:ext cx="114300" cy="5762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073325" y="2832999"/>
            <a:ext cx="114300" cy="57620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272552" y="2832999"/>
            <a:ext cx="114300" cy="57620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537714" y="2832999"/>
            <a:ext cx="114300" cy="57620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766314" y="2832999"/>
            <a:ext cx="114300" cy="5762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992632" y="2832999"/>
            <a:ext cx="114300" cy="57620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Flèche vers le haut 3"/>
          <p:cNvSpPr/>
          <p:nvPr/>
        </p:nvSpPr>
        <p:spPr bwMode="auto">
          <a:xfrm>
            <a:off x="4716016" y="3744958"/>
            <a:ext cx="216024" cy="1412234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4932040" y="4374502"/>
            <a:ext cx="3240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Équipages se rendant au départ</a:t>
            </a:r>
            <a:endParaRPr lang="fr-FR" alt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Virage 4"/>
          <p:cNvSpPr/>
          <p:nvPr/>
        </p:nvSpPr>
        <p:spPr bwMode="auto">
          <a:xfrm rot="5400000">
            <a:off x="2979751" y="3501266"/>
            <a:ext cx="364215" cy="98030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467544" y="980728"/>
            <a:ext cx="8496944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 </a:t>
            </a: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starter</a:t>
            </a:r>
            <a:endParaRPr lang="fr-FR" alt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 marL="571500" indent="-571500">
              <a:spcBef>
                <a:spcPts val="12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fr-FR" altLang="fr-FR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 </a:t>
            </a:r>
            <a:r>
              <a:rPr lang="fr-FR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observe, s’informe des conditions, surveille les </a:t>
            </a:r>
            <a:r>
              <a:rPr lang="fr-FR" alt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horaires</a:t>
            </a:r>
            <a:endParaRPr lang="fr-FR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 marL="571500" indent="-571500">
              <a:spcBef>
                <a:spcPts val="12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fr-FR" alt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 </a:t>
            </a:r>
            <a:r>
              <a:rPr lang="fr-FR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informe </a:t>
            </a:r>
            <a:r>
              <a:rPr lang="fr-FR" alt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les rameurs</a:t>
            </a:r>
            <a:r>
              <a:rPr lang="fr-FR" alt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, et distribue les pénalités (tenues non homogènes</a:t>
            </a:r>
            <a:r>
              <a:rPr lang="fr-FR" alt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)</a:t>
            </a:r>
            <a:endParaRPr lang="fr-FR" alt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 marL="571500" indent="-571500">
              <a:spcBef>
                <a:spcPts val="12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fr-FR" alt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 </a:t>
            </a:r>
            <a:r>
              <a:rPr lang="fr-FR" alt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donne le départ, arrête la course si faux </a:t>
            </a:r>
            <a:r>
              <a:rPr lang="fr-FR" alt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départ</a:t>
            </a:r>
          </a:p>
          <a:p>
            <a:pPr>
              <a:spcBef>
                <a:spcPts val="12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L’assistant-starter</a:t>
            </a:r>
            <a:endParaRPr lang="fr-FR" altLang="fr-FR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 marL="571500" indent="-571500">
              <a:spcBef>
                <a:spcPts val="12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fr-FR" alt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 regroupe les bateaux de la course suivante</a:t>
            </a:r>
            <a:endParaRPr lang="fr-FR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 marL="571500" indent="-571500">
              <a:spcBef>
                <a:spcPts val="1200"/>
              </a:spcBef>
              <a:buClr>
                <a:schemeClr val="tx2"/>
              </a:buClr>
              <a:buSzPct val="75000"/>
              <a:buFontTx/>
              <a:buChar char="-"/>
            </a:pPr>
            <a:endParaRPr lang="fr-FR" altLang="fr-FR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16632"/>
            <a:ext cx="7772400" cy="6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 smtClean="0">
                <a:solidFill>
                  <a:srgbClr val="00FFFF"/>
                </a:solidFill>
              </a:rPr>
              <a:t>Les arbitres de la zone Départ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es données\Aviron\Photographies\2018 09 30 Vichy\IMG_3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80720" cy="54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483768" y="2996952"/>
            <a:ext cx="1654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</a:t>
            </a: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tarter</a:t>
            </a:r>
            <a:endParaRPr lang="fr-FR" alt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 smtClean="0">
                <a:solidFill>
                  <a:srgbClr val="00FFFF"/>
                </a:solidFill>
              </a:rPr>
              <a:t>Les arbitres de la zone Départ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80112" y="3318414"/>
            <a:ext cx="3204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assistant-starter</a:t>
            </a:r>
            <a:endParaRPr lang="fr-FR" alt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576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b="1" i="1" dirty="0" smtClean="0">
                <a:solidFill>
                  <a:schemeClr val="bg1"/>
                </a:solidFill>
              </a:rPr>
              <a:t>POURQUOI DES ARBITRES 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68760"/>
            <a:ext cx="8534400" cy="3912840"/>
          </a:xfrm>
        </p:spPr>
        <p:txBody>
          <a:bodyPr/>
          <a:lstStyle/>
          <a:p>
            <a:pPr algn="l" eaLnBrk="1" hangingPunct="1">
              <a:tabLst>
                <a:tab pos="377825" algn="l"/>
              </a:tabLst>
              <a:defRPr/>
            </a:pPr>
            <a:r>
              <a:rPr lang="fr-FR" altLang="fr-FR" b="1" dirty="0" smtClean="0">
                <a:solidFill>
                  <a:schemeClr val="bg1"/>
                </a:solidFill>
              </a:rPr>
              <a:t>Tout jeu, tout sport demande des règles.</a:t>
            </a:r>
          </a:p>
          <a:p>
            <a:pPr algn="l" eaLnBrk="1" hangingPunct="1">
              <a:tabLst>
                <a:tab pos="377825" algn="l"/>
              </a:tabLst>
              <a:defRPr/>
            </a:pPr>
            <a:endParaRPr lang="fr-FR" altLang="fr-FR" b="1" dirty="0" smtClean="0">
              <a:solidFill>
                <a:schemeClr val="bg1"/>
              </a:solidFill>
            </a:endParaRPr>
          </a:p>
          <a:p>
            <a:pPr algn="l" eaLnBrk="1" hangingPunct="1">
              <a:tabLst>
                <a:tab pos="377825" algn="l"/>
              </a:tabLst>
              <a:defRPr/>
            </a:pPr>
            <a:r>
              <a:rPr lang="fr-FR" altLang="fr-FR" b="1" dirty="0" smtClean="0">
                <a:solidFill>
                  <a:schemeClr val="bg1"/>
                </a:solidFill>
              </a:rPr>
              <a:t>Une personne extérieure doit être: </a:t>
            </a:r>
          </a:p>
          <a:p>
            <a:pPr marL="371475" lvl="1" indent="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r>
              <a:rPr lang="fr-FR" altLang="fr-FR" sz="3200" b="1" dirty="0" smtClean="0">
                <a:solidFill>
                  <a:schemeClr val="bg1"/>
                </a:solidFill>
              </a:rPr>
              <a:t>	garante de l’application des règles</a:t>
            </a:r>
          </a:p>
          <a:p>
            <a:pPr marL="371475" lvl="1" indent="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r>
              <a:rPr lang="fr-FR" altLang="fr-FR" sz="3200" b="1" dirty="0" smtClean="0">
                <a:solidFill>
                  <a:schemeClr val="bg1"/>
                </a:solidFill>
              </a:rPr>
              <a:t> 	garante de la sécurité</a:t>
            </a:r>
          </a:p>
          <a:p>
            <a:pPr marL="371475" lvl="1" indent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Pas </a:t>
            </a:r>
            <a:r>
              <a:rPr lang="fr-FR" altLang="fr-F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assujetti à un </a:t>
            </a:r>
            <a:r>
              <a:rPr lang="fr-FR" altLang="fr-F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club, à </a:t>
            </a:r>
            <a:r>
              <a:rPr lang="fr-FR" altLang="fr-F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 </a:t>
            </a:r>
            <a:r>
              <a:rPr lang="fr-FR" altLang="fr-F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amitiés  	ni à des </a:t>
            </a:r>
            <a:r>
              <a:rPr lang="fr-FR" altLang="fr-F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intérêts</a:t>
            </a:r>
          </a:p>
          <a:p>
            <a:pPr marL="371475" lvl="1" indent="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endParaRPr lang="fr-FR" altLang="fr-FR" sz="3200" b="1" dirty="0" smtClean="0">
              <a:solidFill>
                <a:schemeClr val="bg1"/>
              </a:solidFill>
            </a:endParaRPr>
          </a:p>
          <a:p>
            <a:pPr eaLnBrk="1" hangingPunct="1">
              <a:tabLst>
                <a:tab pos="377825" algn="l"/>
              </a:tabLst>
              <a:defRPr/>
            </a:pPr>
            <a:endParaRPr lang="fr-FR" alt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6718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 smtClean="0">
                <a:solidFill>
                  <a:srgbClr val="00FFFF"/>
                </a:solidFill>
              </a:rPr>
              <a:t>Les arbitres de la zone Départ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835696" y="1319310"/>
            <a:ext cx="5688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Juge de départ </a:t>
            </a: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et </a:t>
            </a: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aligneur</a:t>
            </a:r>
            <a:endParaRPr lang="fr-FR" alt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" y="2636912"/>
            <a:ext cx="8931693" cy="311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45766" y="5805264"/>
            <a:ext cx="5688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Teneurs de bateaux allongés</a:t>
            </a:r>
            <a:endParaRPr lang="fr-FR" altLang="fr-FR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Les phases du Départ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81000" y="2578100"/>
            <a:ext cx="8610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	jusqu’à 5 minutes du départ </a:t>
            </a:r>
            <a:r>
              <a:rPr lang="fr-FR" altLang="fr-F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(appel préparation et </a:t>
            </a:r>
            <a:br>
              <a:rPr lang="fr-FR" altLang="fr-F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</a:br>
            <a:r>
              <a:rPr lang="fr-FR" altLang="fr-F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                                     vérification du bon numéro)</a:t>
            </a:r>
          </a:p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de 5 minutes à 2 minutes de l’heure du départ,</a:t>
            </a:r>
          </a:p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de </a:t>
            </a:r>
            <a:r>
              <a:rPr lang="fr-FR" alt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minutes</a:t>
            </a: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à l’heure du </a:t>
            </a:r>
            <a:r>
              <a:rPr lang="fr-FR" alt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départ</a:t>
            </a:r>
            <a:endParaRPr lang="fr-FR" alt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57200" y="1447800"/>
            <a:ext cx="83058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3 </a:t>
            </a:r>
            <a:r>
              <a:rPr lang="fr-FR" altLang="fr-FR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zones horaires</a:t>
            </a:r>
            <a:r>
              <a:rPr lang="fr-FR" altLang="fr-FR" dirty="0">
                <a:latin typeface="Berlin Sans FB" panose="020E0602020502020306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714375" y="1814513"/>
            <a:ext cx="4772025" cy="2681287"/>
            <a:chOff x="450" y="1143"/>
            <a:chExt cx="3006" cy="1689"/>
          </a:xfrm>
        </p:grpSpPr>
        <p:sp>
          <p:nvSpPr>
            <p:cNvPr id="108567" name="Rectangle 23"/>
            <p:cNvSpPr>
              <a:spLocks noChangeArrowheads="1"/>
            </p:cNvSpPr>
            <p:nvPr/>
          </p:nvSpPr>
          <p:spPr bwMode="auto">
            <a:xfrm>
              <a:off x="864" y="1152"/>
              <a:ext cx="2592" cy="1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fr-FR" altLang="fr-FR" sz="1400">
                  <a:solidFill>
                    <a:srgbClr val="FFFFFF"/>
                  </a:solidFill>
                  <a:latin typeface="Berlin Sans FB" panose="020E0602020502020306" pitchFamily="34" charset="0"/>
                </a:rPr>
                <a:t>Les compétiteurs peuvent entrer</a:t>
              </a:r>
            </a:p>
            <a:p>
              <a:pPr algn="ctr"/>
              <a:r>
                <a:rPr lang="fr-FR" altLang="fr-FR" sz="1400">
                  <a:solidFill>
                    <a:srgbClr val="FFFFFF"/>
                  </a:solidFill>
                  <a:latin typeface="Berlin Sans FB" panose="020E0602020502020306" pitchFamily="34" charset="0"/>
                </a:rPr>
                <a:t>dans le champ de course </a:t>
              </a:r>
            </a:p>
            <a:p>
              <a:pPr algn="ctr"/>
              <a:r>
                <a:rPr lang="fr-FR" altLang="fr-FR" sz="1400">
                  <a:solidFill>
                    <a:srgbClr val="FFFFFF"/>
                  </a:solidFill>
                  <a:latin typeface="Berlin Sans FB" panose="020E0602020502020306" pitchFamily="34" charset="0"/>
                </a:rPr>
                <a:t>et venir s’accrocher</a:t>
              </a:r>
            </a:p>
            <a:p>
              <a:pPr algn="ctr"/>
              <a:r>
                <a:rPr lang="fr-FR" altLang="fr-FR" sz="1400" b="1">
                  <a:solidFill>
                    <a:srgbClr val="FFFFFF"/>
                  </a:solidFill>
                  <a:latin typeface="Berlin Sans FB" panose="020E0602020502020306" pitchFamily="34" charset="0"/>
                </a:rPr>
                <a:t>après autorisation du starter</a:t>
              </a:r>
            </a:p>
            <a:p>
              <a:pPr algn="ctr"/>
              <a:endParaRPr lang="fr-FR" altLang="fr-FR" sz="1400" b="1">
                <a:solidFill>
                  <a:srgbClr val="A50021"/>
                </a:solidFill>
                <a:latin typeface="Berlin Sans FB" panose="020E0602020502020306" pitchFamily="34" charset="0"/>
              </a:endParaRPr>
            </a:p>
            <a:p>
              <a:pPr algn="ctr"/>
              <a:r>
                <a:rPr lang="fr-FR" altLang="fr-FR" sz="1800" b="1">
                  <a:solidFill>
                    <a:srgbClr val="A50021"/>
                  </a:solidFill>
                  <a:latin typeface="Berlin Sans FB" panose="020E0602020502020306" pitchFamily="34" charset="0"/>
                </a:rPr>
                <a:t>Heure limite d’accrochage : 2’</a:t>
              </a:r>
            </a:p>
          </p:txBody>
        </p:sp>
        <p:sp>
          <p:nvSpPr>
            <p:cNvPr id="108583" name="Freeform 39"/>
            <p:cNvSpPr>
              <a:spLocks/>
            </p:cNvSpPr>
            <p:nvPr/>
          </p:nvSpPr>
          <p:spPr bwMode="auto">
            <a:xfrm>
              <a:off x="450" y="1143"/>
              <a:ext cx="636" cy="1683"/>
            </a:xfrm>
            <a:custGeom>
              <a:avLst/>
              <a:gdLst>
                <a:gd name="T0" fmla="*/ 504 w 636"/>
                <a:gd name="T1" fmla="*/ 15 h 1683"/>
                <a:gd name="T2" fmla="*/ 192 w 636"/>
                <a:gd name="T3" fmla="*/ 93 h 1683"/>
                <a:gd name="T4" fmla="*/ 252 w 636"/>
                <a:gd name="T5" fmla="*/ 147 h 1683"/>
                <a:gd name="T6" fmla="*/ 204 w 636"/>
                <a:gd name="T7" fmla="*/ 225 h 1683"/>
                <a:gd name="T8" fmla="*/ 168 w 636"/>
                <a:gd name="T9" fmla="*/ 249 h 1683"/>
                <a:gd name="T10" fmla="*/ 150 w 636"/>
                <a:gd name="T11" fmla="*/ 261 h 1683"/>
                <a:gd name="T12" fmla="*/ 198 w 636"/>
                <a:gd name="T13" fmla="*/ 309 h 1683"/>
                <a:gd name="T14" fmla="*/ 90 w 636"/>
                <a:gd name="T15" fmla="*/ 393 h 1683"/>
                <a:gd name="T16" fmla="*/ 66 w 636"/>
                <a:gd name="T17" fmla="*/ 417 h 1683"/>
                <a:gd name="T18" fmla="*/ 48 w 636"/>
                <a:gd name="T19" fmla="*/ 441 h 1683"/>
                <a:gd name="T20" fmla="*/ 84 w 636"/>
                <a:gd name="T21" fmla="*/ 447 h 1683"/>
                <a:gd name="T22" fmla="*/ 192 w 636"/>
                <a:gd name="T23" fmla="*/ 489 h 1683"/>
                <a:gd name="T24" fmla="*/ 192 w 636"/>
                <a:gd name="T25" fmla="*/ 531 h 1683"/>
                <a:gd name="T26" fmla="*/ 48 w 636"/>
                <a:gd name="T27" fmla="*/ 573 h 1683"/>
                <a:gd name="T28" fmla="*/ 6 w 636"/>
                <a:gd name="T29" fmla="*/ 627 h 1683"/>
                <a:gd name="T30" fmla="*/ 12 w 636"/>
                <a:gd name="T31" fmla="*/ 663 h 1683"/>
                <a:gd name="T32" fmla="*/ 144 w 636"/>
                <a:gd name="T33" fmla="*/ 693 h 1683"/>
                <a:gd name="T34" fmla="*/ 168 w 636"/>
                <a:gd name="T35" fmla="*/ 753 h 1683"/>
                <a:gd name="T36" fmla="*/ 78 w 636"/>
                <a:gd name="T37" fmla="*/ 795 h 1683"/>
                <a:gd name="T38" fmla="*/ 0 w 636"/>
                <a:gd name="T39" fmla="*/ 837 h 1683"/>
                <a:gd name="T40" fmla="*/ 108 w 636"/>
                <a:gd name="T41" fmla="*/ 897 h 1683"/>
                <a:gd name="T42" fmla="*/ 162 w 636"/>
                <a:gd name="T43" fmla="*/ 939 h 1683"/>
                <a:gd name="T44" fmla="*/ 66 w 636"/>
                <a:gd name="T45" fmla="*/ 1023 h 1683"/>
                <a:gd name="T46" fmla="*/ 30 w 636"/>
                <a:gd name="T47" fmla="*/ 1071 h 1683"/>
                <a:gd name="T48" fmla="*/ 210 w 636"/>
                <a:gd name="T49" fmla="*/ 1113 h 1683"/>
                <a:gd name="T50" fmla="*/ 216 w 636"/>
                <a:gd name="T51" fmla="*/ 1131 h 1683"/>
                <a:gd name="T52" fmla="*/ 144 w 636"/>
                <a:gd name="T53" fmla="*/ 1227 h 1683"/>
                <a:gd name="T54" fmla="*/ 108 w 636"/>
                <a:gd name="T55" fmla="*/ 1263 h 1683"/>
                <a:gd name="T56" fmla="*/ 90 w 636"/>
                <a:gd name="T57" fmla="*/ 1281 h 1683"/>
                <a:gd name="T58" fmla="*/ 228 w 636"/>
                <a:gd name="T59" fmla="*/ 1353 h 1683"/>
                <a:gd name="T60" fmla="*/ 174 w 636"/>
                <a:gd name="T61" fmla="*/ 1389 h 1683"/>
                <a:gd name="T62" fmla="*/ 228 w 636"/>
                <a:gd name="T63" fmla="*/ 1467 h 1683"/>
                <a:gd name="T64" fmla="*/ 270 w 636"/>
                <a:gd name="T65" fmla="*/ 1509 h 1683"/>
                <a:gd name="T66" fmla="*/ 276 w 636"/>
                <a:gd name="T67" fmla="*/ 1581 h 1683"/>
                <a:gd name="T68" fmla="*/ 372 w 636"/>
                <a:gd name="T69" fmla="*/ 1617 h 1683"/>
                <a:gd name="T70" fmla="*/ 414 w 636"/>
                <a:gd name="T71" fmla="*/ 1683 h 1683"/>
                <a:gd name="T72" fmla="*/ 504 w 636"/>
                <a:gd name="T73" fmla="*/ 1671 h 1683"/>
                <a:gd name="T74" fmla="*/ 594 w 636"/>
                <a:gd name="T75" fmla="*/ 1551 h 1683"/>
                <a:gd name="T76" fmla="*/ 630 w 636"/>
                <a:gd name="T77" fmla="*/ 1455 h 1683"/>
                <a:gd name="T78" fmla="*/ 636 w 636"/>
                <a:gd name="T79" fmla="*/ 1431 h 1683"/>
                <a:gd name="T80" fmla="*/ 612 w 636"/>
                <a:gd name="T81" fmla="*/ 1131 h 1683"/>
                <a:gd name="T82" fmla="*/ 594 w 636"/>
                <a:gd name="T83" fmla="*/ 1047 h 1683"/>
                <a:gd name="T84" fmla="*/ 564 w 636"/>
                <a:gd name="T85" fmla="*/ 999 h 1683"/>
                <a:gd name="T86" fmla="*/ 576 w 636"/>
                <a:gd name="T87" fmla="*/ 777 h 1683"/>
                <a:gd name="T88" fmla="*/ 594 w 636"/>
                <a:gd name="T89" fmla="*/ 687 h 1683"/>
                <a:gd name="T90" fmla="*/ 600 w 636"/>
                <a:gd name="T91" fmla="*/ 657 h 1683"/>
                <a:gd name="T92" fmla="*/ 576 w 636"/>
                <a:gd name="T93" fmla="*/ 183 h 1683"/>
                <a:gd name="T94" fmla="*/ 534 w 636"/>
                <a:gd name="T95" fmla="*/ 69 h 1683"/>
                <a:gd name="T96" fmla="*/ 468 w 636"/>
                <a:gd name="T97" fmla="*/ 51 h 1683"/>
                <a:gd name="T98" fmla="*/ 396 w 636"/>
                <a:gd name="T99" fmla="*/ 15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6" h="1683">
                  <a:moveTo>
                    <a:pt x="504" y="15"/>
                  </a:moveTo>
                  <a:cubicBezTo>
                    <a:pt x="360" y="23"/>
                    <a:pt x="285" y="0"/>
                    <a:pt x="192" y="93"/>
                  </a:cubicBezTo>
                  <a:cubicBezTo>
                    <a:pt x="179" y="132"/>
                    <a:pt x="224" y="128"/>
                    <a:pt x="252" y="147"/>
                  </a:cubicBezTo>
                  <a:cubicBezTo>
                    <a:pt x="245" y="203"/>
                    <a:pt x="246" y="200"/>
                    <a:pt x="204" y="225"/>
                  </a:cubicBezTo>
                  <a:cubicBezTo>
                    <a:pt x="192" y="232"/>
                    <a:pt x="180" y="241"/>
                    <a:pt x="168" y="249"/>
                  </a:cubicBezTo>
                  <a:cubicBezTo>
                    <a:pt x="162" y="253"/>
                    <a:pt x="150" y="261"/>
                    <a:pt x="150" y="261"/>
                  </a:cubicBezTo>
                  <a:cubicBezTo>
                    <a:pt x="159" y="287"/>
                    <a:pt x="176" y="295"/>
                    <a:pt x="198" y="309"/>
                  </a:cubicBezTo>
                  <a:cubicBezTo>
                    <a:pt x="248" y="385"/>
                    <a:pt x="134" y="384"/>
                    <a:pt x="90" y="393"/>
                  </a:cubicBezTo>
                  <a:cubicBezTo>
                    <a:pt x="82" y="401"/>
                    <a:pt x="73" y="408"/>
                    <a:pt x="66" y="417"/>
                  </a:cubicBezTo>
                  <a:cubicBezTo>
                    <a:pt x="59" y="425"/>
                    <a:pt x="43" y="432"/>
                    <a:pt x="48" y="441"/>
                  </a:cubicBezTo>
                  <a:cubicBezTo>
                    <a:pt x="54" y="451"/>
                    <a:pt x="72" y="445"/>
                    <a:pt x="84" y="447"/>
                  </a:cubicBezTo>
                  <a:cubicBezTo>
                    <a:pt x="121" y="454"/>
                    <a:pt x="161" y="468"/>
                    <a:pt x="192" y="489"/>
                  </a:cubicBezTo>
                  <a:cubicBezTo>
                    <a:pt x="195" y="501"/>
                    <a:pt x="204" y="519"/>
                    <a:pt x="192" y="531"/>
                  </a:cubicBezTo>
                  <a:cubicBezTo>
                    <a:pt x="169" y="554"/>
                    <a:pt x="81" y="566"/>
                    <a:pt x="48" y="573"/>
                  </a:cubicBezTo>
                  <a:cubicBezTo>
                    <a:pt x="23" y="589"/>
                    <a:pt x="13" y="598"/>
                    <a:pt x="6" y="627"/>
                  </a:cubicBezTo>
                  <a:cubicBezTo>
                    <a:pt x="8" y="639"/>
                    <a:pt x="7" y="652"/>
                    <a:pt x="12" y="663"/>
                  </a:cubicBezTo>
                  <a:cubicBezTo>
                    <a:pt x="23" y="685"/>
                    <a:pt x="131" y="692"/>
                    <a:pt x="144" y="693"/>
                  </a:cubicBezTo>
                  <a:cubicBezTo>
                    <a:pt x="169" y="701"/>
                    <a:pt x="190" y="722"/>
                    <a:pt x="168" y="753"/>
                  </a:cubicBezTo>
                  <a:cubicBezTo>
                    <a:pt x="148" y="782"/>
                    <a:pt x="106" y="781"/>
                    <a:pt x="78" y="795"/>
                  </a:cubicBezTo>
                  <a:cubicBezTo>
                    <a:pt x="51" y="808"/>
                    <a:pt x="27" y="824"/>
                    <a:pt x="0" y="837"/>
                  </a:cubicBezTo>
                  <a:cubicBezTo>
                    <a:pt x="13" y="890"/>
                    <a:pt x="62" y="891"/>
                    <a:pt x="108" y="897"/>
                  </a:cubicBezTo>
                  <a:cubicBezTo>
                    <a:pt x="141" y="910"/>
                    <a:pt x="153" y="905"/>
                    <a:pt x="162" y="939"/>
                  </a:cubicBezTo>
                  <a:cubicBezTo>
                    <a:pt x="138" y="979"/>
                    <a:pt x="105" y="997"/>
                    <a:pt x="66" y="1023"/>
                  </a:cubicBezTo>
                  <a:cubicBezTo>
                    <a:pt x="57" y="1029"/>
                    <a:pt x="38" y="1059"/>
                    <a:pt x="30" y="1071"/>
                  </a:cubicBezTo>
                  <a:cubicBezTo>
                    <a:pt x="77" y="1118"/>
                    <a:pt x="148" y="1097"/>
                    <a:pt x="210" y="1113"/>
                  </a:cubicBezTo>
                  <a:cubicBezTo>
                    <a:pt x="212" y="1119"/>
                    <a:pt x="216" y="1125"/>
                    <a:pt x="216" y="1131"/>
                  </a:cubicBezTo>
                  <a:cubicBezTo>
                    <a:pt x="216" y="1213"/>
                    <a:pt x="193" y="1178"/>
                    <a:pt x="144" y="1227"/>
                  </a:cubicBezTo>
                  <a:cubicBezTo>
                    <a:pt x="132" y="1239"/>
                    <a:pt x="120" y="1251"/>
                    <a:pt x="108" y="1263"/>
                  </a:cubicBezTo>
                  <a:cubicBezTo>
                    <a:pt x="102" y="1269"/>
                    <a:pt x="90" y="1281"/>
                    <a:pt x="90" y="1281"/>
                  </a:cubicBezTo>
                  <a:cubicBezTo>
                    <a:pt x="117" y="1362"/>
                    <a:pt x="146" y="1347"/>
                    <a:pt x="228" y="1353"/>
                  </a:cubicBezTo>
                  <a:cubicBezTo>
                    <a:pt x="219" y="1380"/>
                    <a:pt x="199" y="1377"/>
                    <a:pt x="174" y="1389"/>
                  </a:cubicBezTo>
                  <a:cubicBezTo>
                    <a:pt x="146" y="1430"/>
                    <a:pt x="190" y="1457"/>
                    <a:pt x="228" y="1467"/>
                  </a:cubicBezTo>
                  <a:cubicBezTo>
                    <a:pt x="269" y="1495"/>
                    <a:pt x="259" y="1477"/>
                    <a:pt x="270" y="1509"/>
                  </a:cubicBezTo>
                  <a:cubicBezTo>
                    <a:pt x="272" y="1533"/>
                    <a:pt x="269" y="1558"/>
                    <a:pt x="276" y="1581"/>
                  </a:cubicBezTo>
                  <a:cubicBezTo>
                    <a:pt x="281" y="1597"/>
                    <a:pt x="363" y="1616"/>
                    <a:pt x="372" y="1617"/>
                  </a:cubicBezTo>
                  <a:cubicBezTo>
                    <a:pt x="389" y="1643"/>
                    <a:pt x="388" y="1665"/>
                    <a:pt x="414" y="1683"/>
                  </a:cubicBezTo>
                  <a:cubicBezTo>
                    <a:pt x="444" y="1679"/>
                    <a:pt x="476" y="1682"/>
                    <a:pt x="504" y="1671"/>
                  </a:cubicBezTo>
                  <a:cubicBezTo>
                    <a:pt x="540" y="1657"/>
                    <a:pt x="579" y="1581"/>
                    <a:pt x="594" y="1551"/>
                  </a:cubicBezTo>
                  <a:cubicBezTo>
                    <a:pt x="612" y="1515"/>
                    <a:pt x="620" y="1494"/>
                    <a:pt x="630" y="1455"/>
                  </a:cubicBezTo>
                  <a:cubicBezTo>
                    <a:pt x="632" y="1447"/>
                    <a:pt x="636" y="1431"/>
                    <a:pt x="636" y="1431"/>
                  </a:cubicBezTo>
                  <a:cubicBezTo>
                    <a:pt x="633" y="1305"/>
                    <a:pt x="635" y="1236"/>
                    <a:pt x="612" y="1131"/>
                  </a:cubicBezTo>
                  <a:cubicBezTo>
                    <a:pt x="606" y="1103"/>
                    <a:pt x="609" y="1071"/>
                    <a:pt x="594" y="1047"/>
                  </a:cubicBezTo>
                  <a:cubicBezTo>
                    <a:pt x="584" y="1031"/>
                    <a:pt x="564" y="999"/>
                    <a:pt x="564" y="999"/>
                  </a:cubicBezTo>
                  <a:cubicBezTo>
                    <a:pt x="568" y="867"/>
                    <a:pt x="560" y="861"/>
                    <a:pt x="576" y="777"/>
                  </a:cubicBezTo>
                  <a:cubicBezTo>
                    <a:pt x="576" y="777"/>
                    <a:pt x="591" y="702"/>
                    <a:pt x="594" y="687"/>
                  </a:cubicBezTo>
                  <a:cubicBezTo>
                    <a:pt x="596" y="677"/>
                    <a:pt x="600" y="657"/>
                    <a:pt x="600" y="657"/>
                  </a:cubicBezTo>
                  <a:cubicBezTo>
                    <a:pt x="598" y="564"/>
                    <a:pt x="616" y="315"/>
                    <a:pt x="576" y="183"/>
                  </a:cubicBezTo>
                  <a:cubicBezTo>
                    <a:pt x="568" y="155"/>
                    <a:pt x="560" y="90"/>
                    <a:pt x="534" y="69"/>
                  </a:cubicBezTo>
                  <a:cubicBezTo>
                    <a:pt x="517" y="55"/>
                    <a:pt x="487" y="62"/>
                    <a:pt x="468" y="51"/>
                  </a:cubicBezTo>
                  <a:cubicBezTo>
                    <a:pt x="464" y="49"/>
                    <a:pt x="396" y="2"/>
                    <a:pt x="396" y="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FFFF"/>
                </a:solidFill>
              </a:rPr>
              <a:t>Le </a:t>
            </a:r>
            <a:r>
              <a:rPr lang="fr-FR" altLang="fr-FR" sz="4400" dirty="0" smtClean="0">
                <a:solidFill>
                  <a:srgbClr val="00FFFF"/>
                </a:solidFill>
              </a:rPr>
              <a:t>décompte </a:t>
            </a:r>
            <a:r>
              <a:rPr lang="fr-FR" altLang="fr-FR" sz="4400" dirty="0">
                <a:solidFill>
                  <a:srgbClr val="00FFFF"/>
                </a:solidFill>
              </a:rPr>
              <a:t>du temps au </a:t>
            </a:r>
            <a:r>
              <a:rPr lang="fr-FR" altLang="fr-FR" sz="4400" dirty="0" smtClean="0">
                <a:solidFill>
                  <a:srgbClr val="00FFFF"/>
                </a:solidFill>
              </a:rPr>
              <a:t>départ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81000" y="1143000"/>
            <a:ext cx="83820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3 </a:t>
            </a:r>
            <a:r>
              <a:rPr lang="fr-FR" altLang="fr-FR" sz="2800" dirty="0">
                <a:solidFill>
                  <a:schemeClr val="bg2"/>
                </a:solidFill>
                <a:latin typeface="Berlin Sans FB" panose="020E0602020502020306" pitchFamily="34" charset="0"/>
              </a:rPr>
              <a:t>zones horaires</a:t>
            </a:r>
            <a:r>
              <a:rPr lang="fr-FR" altLang="fr-FR" dirty="0">
                <a:solidFill>
                  <a:schemeClr val="bg2"/>
                </a:solidFill>
                <a:latin typeface="Berlin Sans FB" panose="020E0602020502020306" pitchFamily="34" charset="0"/>
              </a:rPr>
              <a:t>  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81000" y="4575175"/>
            <a:ext cx="838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7467600" y="4651375"/>
            <a:ext cx="433388" cy="1755775"/>
            <a:chOff x="4080" y="2930"/>
            <a:chExt cx="273" cy="1106"/>
          </a:xfrm>
        </p:grpSpPr>
        <p:sp>
          <p:nvSpPr>
            <p:cNvPr id="108550" name="Rectangle 6"/>
            <p:cNvSpPr>
              <a:spLocks noChangeArrowheads="1"/>
            </p:cNvSpPr>
            <p:nvPr/>
          </p:nvSpPr>
          <p:spPr bwMode="auto">
            <a:xfrm>
              <a:off x="4080" y="3510"/>
              <a:ext cx="273" cy="5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fr-FR" b="1">
                  <a:solidFill>
                    <a:srgbClr val="FF0000"/>
                  </a:solidFill>
                </a:rPr>
                <a:t>H</a:t>
              </a:r>
            </a:p>
            <a:p>
              <a:pPr algn="ctr" eaLnBrk="0" hangingPunct="0"/>
              <a:endParaRPr lang="fr-FR" altLang="fr-FR" b="1">
                <a:solidFill>
                  <a:srgbClr val="FF0000"/>
                </a:solidFill>
              </a:endParaRPr>
            </a:p>
          </p:txBody>
        </p:sp>
        <p:sp>
          <p:nvSpPr>
            <p:cNvPr id="108551" name="Line 7"/>
            <p:cNvSpPr>
              <a:spLocks noChangeShapeType="1"/>
            </p:cNvSpPr>
            <p:nvPr/>
          </p:nvSpPr>
          <p:spPr bwMode="auto">
            <a:xfrm flipV="1">
              <a:off x="4224" y="2930"/>
              <a:ext cx="0" cy="57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5162550" y="4648200"/>
            <a:ext cx="628650" cy="1755775"/>
            <a:chOff x="2628" y="2928"/>
            <a:chExt cx="396" cy="1106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2628" y="3508"/>
              <a:ext cx="396" cy="52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H</a:t>
              </a:r>
            </a:p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- 2’</a:t>
              </a: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 flipV="1">
              <a:off x="2832" y="2928"/>
              <a:ext cx="0" cy="57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1981200" y="4651375"/>
            <a:ext cx="762000" cy="1755775"/>
            <a:chOff x="624" y="2930"/>
            <a:chExt cx="480" cy="1106"/>
          </a:xfrm>
        </p:grpSpPr>
        <p:sp>
          <p:nvSpPr>
            <p:cNvPr id="108558" name="Rectangle 14"/>
            <p:cNvSpPr>
              <a:spLocks noChangeArrowheads="1"/>
            </p:cNvSpPr>
            <p:nvPr/>
          </p:nvSpPr>
          <p:spPr bwMode="auto">
            <a:xfrm>
              <a:off x="624" y="3510"/>
              <a:ext cx="480" cy="52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H</a:t>
              </a:r>
            </a:p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- 5’</a:t>
              </a:r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 flipV="1">
              <a:off x="864" y="2930"/>
              <a:ext cx="0" cy="57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8569" name="Rectangle 25"/>
          <p:cNvSpPr>
            <a:spLocks noChangeArrowheads="1"/>
          </p:cNvSpPr>
          <p:nvPr/>
        </p:nvSpPr>
        <p:spPr bwMode="auto">
          <a:xfrm>
            <a:off x="5486400" y="1828800"/>
            <a:ext cx="2209800" cy="2667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fr-FR" altLang="fr-FR" sz="1800">
              <a:solidFill>
                <a:schemeClr val="bg2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fr-FR" altLang="fr-FR" sz="1800">
                <a:solidFill>
                  <a:schemeClr val="bg2"/>
                </a:solidFill>
                <a:latin typeface="Berlin Sans FB" panose="020E0602020502020306" pitchFamily="34" charset="0"/>
              </a:rPr>
              <a:t>Les compétiteurs</a:t>
            </a:r>
          </a:p>
          <a:p>
            <a:pPr algn="ctr"/>
            <a:r>
              <a:rPr lang="fr-FR" altLang="fr-FR" sz="1800">
                <a:solidFill>
                  <a:schemeClr val="bg2"/>
                </a:solidFill>
                <a:latin typeface="Berlin Sans FB" panose="020E0602020502020306" pitchFamily="34" charset="0"/>
              </a:rPr>
              <a:t>se préparent à courir</a:t>
            </a:r>
          </a:p>
          <a:p>
            <a:pPr algn="ctr"/>
            <a:r>
              <a:rPr lang="fr-FR" altLang="fr-FR" sz="1800">
                <a:solidFill>
                  <a:schemeClr val="bg2"/>
                </a:solidFill>
                <a:latin typeface="Berlin Sans FB" panose="020E0602020502020306" pitchFamily="34" charset="0"/>
              </a:rPr>
              <a:t>dans les 2 minutes</a:t>
            </a:r>
          </a:p>
          <a:p>
            <a:pPr algn="ctr"/>
            <a:r>
              <a:rPr lang="fr-FR" altLang="fr-FR" sz="1000" b="1">
                <a:solidFill>
                  <a:srgbClr val="A50021"/>
                </a:solidFill>
                <a:latin typeface="Berlin Sans FB" panose="020E0602020502020306" pitchFamily="34" charset="0"/>
              </a:rPr>
              <a:t/>
            </a:r>
            <a:br>
              <a:rPr lang="fr-FR" altLang="fr-FR" sz="1000" b="1">
                <a:solidFill>
                  <a:srgbClr val="A50021"/>
                </a:solidFill>
                <a:latin typeface="Berlin Sans FB" panose="020E0602020502020306" pitchFamily="34" charset="0"/>
              </a:rPr>
            </a:br>
            <a:r>
              <a:rPr lang="fr-FR" altLang="fr-FR" sz="1000" b="1">
                <a:solidFill>
                  <a:srgbClr val="A50021"/>
                </a:solidFill>
                <a:latin typeface="Berlin Sans FB" panose="020E0602020502020306" pitchFamily="34" charset="0"/>
              </a:rPr>
              <a:t>(Aux JO et championnats du monde </a:t>
            </a:r>
          </a:p>
          <a:p>
            <a:pPr algn="ctr"/>
            <a:r>
              <a:rPr lang="fr-FR" altLang="fr-FR" sz="1000" b="1">
                <a:solidFill>
                  <a:srgbClr val="A50021"/>
                </a:solidFill>
                <a:latin typeface="Berlin Sans FB" panose="020E0602020502020306" pitchFamily="34" charset="0"/>
              </a:rPr>
              <a:t>Départ exactement à l’heure</a:t>
            </a:r>
          </a:p>
          <a:p>
            <a:pPr algn="ctr"/>
            <a:r>
              <a:rPr lang="fr-FR" altLang="fr-FR" sz="1000" b="1">
                <a:solidFill>
                  <a:srgbClr val="A50021"/>
                </a:solidFill>
                <a:latin typeface="Berlin Sans FB" panose="020E0602020502020306" pitchFamily="34" charset="0"/>
              </a:rPr>
              <a:t>en raison des horaires TV)</a:t>
            </a:r>
          </a:p>
        </p:txBody>
      </p:sp>
      <p:sp>
        <p:nvSpPr>
          <p:cNvPr id="108570" name="Rectangle 26"/>
          <p:cNvSpPr>
            <a:spLocks noChangeArrowheads="1"/>
          </p:cNvSpPr>
          <p:nvPr/>
        </p:nvSpPr>
        <p:spPr bwMode="auto">
          <a:xfrm>
            <a:off x="5508625" y="3886200"/>
            <a:ext cx="2187575" cy="609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>
                <a:solidFill>
                  <a:schemeClr val="bg2"/>
                </a:solidFill>
                <a:latin typeface="Berlin Sans FB" panose="020E0602020502020306" pitchFamily="34" charset="0"/>
              </a:rPr>
              <a:t>Alignement </a:t>
            </a:r>
          </a:p>
          <a:p>
            <a:pPr algn="ctr"/>
            <a:r>
              <a:rPr lang="fr-FR" altLang="fr-FR" sz="1800">
                <a:solidFill>
                  <a:schemeClr val="bg2"/>
                </a:solidFill>
                <a:latin typeface="Berlin Sans FB" panose="020E0602020502020306" pitchFamily="34" charset="0"/>
              </a:rPr>
              <a:t>des bateaux</a:t>
            </a:r>
          </a:p>
        </p:txBody>
      </p:sp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0" y="5084763"/>
            <a:ext cx="1835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/>
              <a:t>5mn n’est pas une contrainte horaire pour les équipages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Procédures de Départ</a:t>
            </a: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81000" y="2147888"/>
            <a:ext cx="861060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avec le </a:t>
            </a:r>
            <a:r>
              <a:rPr lang="fr-FR" alt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drapeau + klaxon</a:t>
            </a:r>
            <a:endParaRPr lang="fr-FR" altLang="fr-FR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70000"/>
              </a:lnSpc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avec les </a:t>
            </a:r>
            <a:r>
              <a:rPr lang="fr-FR" alt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feux de </a:t>
            </a:r>
            <a:r>
              <a:rPr lang="fr-FR" alt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signalisation + klaxon</a:t>
            </a:r>
            <a:endParaRPr lang="fr-FR" altLang="fr-FR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471488" y="4267200"/>
            <a:ext cx="83058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Deux procédures de départ  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457200" y="1462088"/>
            <a:ext cx="83058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Deux types de départ</a:t>
            </a:r>
            <a:r>
              <a:rPr lang="fr-FR" altLang="fr-FR">
                <a:solidFill>
                  <a:srgbClr val="FF0000"/>
                </a:solidFill>
                <a:latin typeface="Berlin Sans FB" panose="020E0602020502020306" pitchFamily="34" charset="0"/>
              </a:rPr>
              <a:t>  </a:t>
            </a: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395288" y="4940300"/>
            <a:ext cx="8610600" cy="16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départ </a:t>
            </a:r>
            <a:r>
              <a:rPr lang="fr-FR" alt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normal (appel des clubs)</a:t>
            </a:r>
            <a:endParaRPr lang="fr-FR" altLang="fr-FR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70000"/>
              </a:lnSpc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départ </a:t>
            </a:r>
            <a:r>
              <a:rPr lang="fr-FR" alt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rapide (sans appel des clubs)</a:t>
            </a:r>
            <a:endParaRPr lang="fr-FR" altLang="fr-FR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5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 smtClean="0">
                <a:solidFill>
                  <a:srgbClr val="00FFFF"/>
                </a:solidFill>
              </a:rPr>
              <a:t>Les personnels à l’arrivée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51520" y="1484784"/>
            <a:ext cx="36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Juges à l’arrivée</a:t>
            </a:r>
            <a:endParaRPr lang="fr-FR" alt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272845"/>
            <a:ext cx="4634217" cy="307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" y="2272845"/>
            <a:ext cx="2954221" cy="40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7800" y="1484784"/>
            <a:ext cx="36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Équipe technique</a:t>
            </a:r>
            <a:endParaRPr lang="fr-FR" alt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16632"/>
            <a:ext cx="7772400" cy="6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 smtClean="0">
                <a:solidFill>
                  <a:srgbClr val="00FFFF"/>
                </a:solidFill>
              </a:rPr>
              <a:t>Les arbitres à l’arrivée</a:t>
            </a:r>
            <a:endParaRPr lang="fr-FR" altLang="fr-FR" sz="4400" dirty="0">
              <a:solidFill>
                <a:srgbClr val="00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6668" y="871090"/>
            <a:ext cx="8229600" cy="565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fr-FR" altLang="fr-FR" sz="2800" dirty="0" smtClean="0">
                <a:solidFill>
                  <a:srgbClr val="000099"/>
                </a:solidFill>
              </a:rPr>
              <a:t>Techniciens: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Résultats et tirages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Caméra Vidéo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Diffusion </a:t>
            </a:r>
            <a:r>
              <a:rPr lang="fr-FR" altLang="fr-FR" sz="2000" dirty="0" smtClean="0">
                <a:solidFill>
                  <a:srgbClr val="000099"/>
                </a:solidFill>
              </a:rPr>
              <a:t>(papier et/ou site web, autre appli numérique…)</a:t>
            </a:r>
          </a:p>
          <a:p>
            <a:pPr lvl="1">
              <a:lnSpc>
                <a:spcPct val="90000"/>
              </a:lnSpc>
              <a:defRPr/>
            </a:pPr>
            <a:endParaRPr lang="fr-FR" altLang="fr-FR" sz="2000" dirty="0" smtClean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fr-FR" altLang="fr-FR" sz="20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fr-FR" altLang="fr-FR" sz="2000" dirty="0" smtClean="0">
              <a:solidFill>
                <a:srgbClr val="000099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fr-FR" altLang="fr-FR" sz="2800" dirty="0" smtClean="0">
                <a:solidFill>
                  <a:srgbClr val="000099"/>
                </a:solidFill>
              </a:rPr>
              <a:t>Juges: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Ordre d’arrivée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Signal sonore lors de l’arrivée de chaque bateau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>
                <a:solidFill>
                  <a:srgbClr val="000099"/>
                </a:solidFill>
              </a:rPr>
              <a:t> </a:t>
            </a:r>
            <a:r>
              <a:rPr lang="fr-FR" altLang="fr-FR" sz="2400" dirty="0" smtClean="0">
                <a:solidFill>
                  <a:srgbClr val="000099"/>
                </a:solidFill>
              </a:rPr>
              <a:t>Drapeau blanc vers juge de parcours à l’arrivée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Lecture Vidéo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Validation résultats et tirages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solidFill>
                  <a:srgbClr val="000099"/>
                </a:solidFill>
              </a:rPr>
              <a:t> Transmission des décisions du juge de parcours</a:t>
            </a:r>
            <a:endParaRPr lang="fr-FR" altLang="fr-FR" sz="2400" dirty="0" smtClean="0">
              <a:solidFill>
                <a:srgbClr val="000099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51464" y="2635895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bg2"/>
                </a:solidFill>
              </a:rPr>
              <a:t>Selon organisation Juges et/ou Techniciens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898714" y="2708920"/>
            <a:ext cx="2881313" cy="649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latin typeface="Comic Sans MS" pitchFamily="66" charset="0"/>
              </a:rPr>
              <a:t>Chronométrage</a:t>
            </a:r>
          </a:p>
        </p:txBody>
      </p:sp>
    </p:spTree>
    <p:extLst>
      <p:ext uri="{BB962C8B-B14F-4D97-AF65-F5344CB8AC3E}">
        <p14:creationId xmlns:p14="http://schemas.microsoft.com/office/powerpoint/2010/main" val="27821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39554" y="980728"/>
            <a:ext cx="3330186" cy="5688632"/>
          </a:xfrm>
          <a:prstGeom prst="rect">
            <a:avLst/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116632"/>
            <a:ext cx="7772400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3600" dirty="0" smtClean="0">
                <a:solidFill>
                  <a:srgbClr val="00FFFF"/>
                </a:solidFill>
              </a:rPr>
              <a:t>Composition type d’un jury</a:t>
            </a:r>
            <a:endParaRPr lang="fr-FR" altLang="fr-FR" sz="3600" dirty="0">
              <a:solidFill>
                <a:srgbClr val="00FFFF"/>
              </a:solidFill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4297626" y="2874801"/>
            <a:ext cx="4366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Juge au départ (+</a:t>
            </a: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vidéo)</a:t>
            </a:r>
            <a:endParaRPr lang="fr-FR" alt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11560" y="1052736"/>
            <a:ext cx="3164516" cy="54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1337676" y="2429468"/>
            <a:ext cx="0" cy="3879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1575801" y="2429468"/>
            <a:ext cx="0" cy="3879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1813926" y="2429468"/>
            <a:ext cx="0" cy="3879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2052051" y="2429468"/>
            <a:ext cx="0" cy="3879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2290176" y="2429468"/>
            <a:ext cx="0" cy="3879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2528301" y="2429468"/>
            <a:ext cx="0" cy="3879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2766426" y="2429468"/>
            <a:ext cx="0" cy="3879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1980223" y="2056069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3928476" y="2658068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1259632" y="2772368"/>
            <a:ext cx="1584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611560" y="1194392"/>
            <a:ext cx="3164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Starter / Assistant starter</a:t>
            </a:r>
            <a:endParaRPr lang="fr-FR" alt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21878" name="Rectangle 22"/>
          <p:cNvSpPr>
            <a:spLocks noChangeArrowheads="1"/>
          </p:cNvSpPr>
          <p:nvPr/>
        </p:nvSpPr>
        <p:spPr bwMode="auto">
          <a:xfrm>
            <a:off x="1381125" y="34607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	</a:t>
            </a:r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4309476" y="2658068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3869740" y="2170369"/>
            <a:ext cx="1582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Aligneur</a:t>
            </a:r>
            <a:endParaRPr lang="fr-FR" alt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1260650" y="6093296"/>
            <a:ext cx="1584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265026" y="5561646"/>
            <a:ext cx="2374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Juges à l’arrivée</a:t>
            </a:r>
            <a:endParaRPr lang="fr-FR" alt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929029" y="5961756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310029" y="5961756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869740" y="6253281"/>
            <a:ext cx="5100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Équipe technique (chronos, vidéo, secrétariat)</a:t>
            </a:r>
            <a:endParaRPr lang="fr-FR" alt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661775" y="4340814"/>
            <a:ext cx="267254" cy="88838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43328" y="4340814"/>
            <a:ext cx="49931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Pontons embarquement / débarquement  : </a:t>
            </a:r>
            <a:br>
              <a:rPr lang="fr-FR" alt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</a:b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Commission de contrôle</a:t>
            </a:r>
            <a:endParaRPr lang="fr-FR" alt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826565" y="2772368"/>
            <a:ext cx="267254" cy="332092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59733" y="3501008"/>
            <a:ext cx="6009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Juges de </a:t>
            </a:r>
            <a:r>
              <a:rPr lang="fr-FR" altLang="fr-FR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par-cours</a:t>
            </a:r>
            <a:endParaRPr lang="fr-FR" altLang="fr-FR" sz="14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7452320" y="3236584"/>
            <a:ext cx="1270038" cy="1104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8493758" y="3706742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7452320" y="3588644"/>
            <a:ext cx="1005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Pesée</a:t>
            </a:r>
            <a:endParaRPr lang="fr-FR" alt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8485683" y="5279634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7444245" y="5161536"/>
            <a:ext cx="1005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Président du jury</a:t>
            </a:r>
            <a:endParaRPr lang="fr-FR" altLang="fr-FR" sz="1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9058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 de contrôle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691680" y="2924175"/>
            <a:ext cx="726182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fr-FR" altLang="fr-FR" sz="1000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pontons d’embarquement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pontons de débarquement, d’honneur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de pesée des rameurs et barreurs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de pesée des bateaux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tout autre lieu si nécessaire ……</a:t>
            </a:r>
          </a:p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fr-FR" altLang="fr-FR" sz="2400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2267744" y="1412776"/>
            <a:ext cx="4867275" cy="64611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Plusieurs</a:t>
            </a:r>
            <a:r>
              <a:rPr lang="fr-FR" altLang="fr-FR" sz="2400" dirty="0">
                <a:solidFill>
                  <a:schemeClr val="bg2"/>
                </a:solidFill>
                <a:latin typeface="Berlin Sans FB" panose="020E0602020502020306" pitchFamily="34" charset="0"/>
              </a:rPr>
              <a:t> </a:t>
            </a:r>
            <a:r>
              <a:rPr lang="fr-FR" altLang="fr-FR" sz="3200" dirty="0">
                <a:solidFill>
                  <a:schemeClr val="bg2"/>
                </a:solidFill>
                <a:latin typeface="Berlin Sans FB" panose="020E0602020502020306" pitchFamily="34" charset="0"/>
              </a:rPr>
              <a:t>lieux de contrôle</a:t>
            </a:r>
          </a:p>
        </p:txBody>
      </p:sp>
    </p:spTree>
    <p:extLst>
      <p:ext uri="{BB962C8B-B14F-4D97-AF65-F5344CB8AC3E}">
        <p14:creationId xmlns:p14="http://schemas.microsoft.com/office/powerpoint/2010/main" val="14056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Détails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583112" y="1196975"/>
            <a:ext cx="4453383" cy="1727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DDDDDD"/>
              </a:gs>
              <a:gs pos="100000">
                <a:srgbClr val="FFFF99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le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matériel.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les horaires.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embarquement/débarquement.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Nombre de parcours.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2267590" y="1196975"/>
            <a:ext cx="1739260" cy="1617564"/>
            <a:chOff x="1055" y="754"/>
            <a:chExt cx="1644" cy="1649"/>
          </a:xfrm>
        </p:grpSpPr>
        <p:pic>
          <p:nvPicPr>
            <p:cNvPr id="11307" name="Picture 14" descr="j02824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754"/>
              <a:ext cx="1088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8" name="Text Box 15"/>
            <p:cNvSpPr txBox="1">
              <a:spLocks noChangeArrowheads="1"/>
            </p:cNvSpPr>
            <p:nvPr/>
          </p:nvSpPr>
          <p:spPr bwMode="auto">
            <a:xfrm>
              <a:off x="1055" y="1932"/>
              <a:ext cx="1644" cy="47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b="1" dirty="0"/>
                <a:t>SECURITE</a:t>
              </a:r>
            </a:p>
          </p:txBody>
        </p:sp>
      </p:grpSp>
      <p:grpSp>
        <p:nvGrpSpPr>
          <p:cNvPr id="11269" name="Group 22"/>
          <p:cNvGrpSpPr>
            <a:grpSpLocks/>
          </p:cNvGrpSpPr>
          <p:nvPr/>
        </p:nvGrpSpPr>
        <p:grpSpPr bwMode="auto">
          <a:xfrm>
            <a:off x="2267756" y="5341938"/>
            <a:ext cx="1596218" cy="1466165"/>
            <a:chOff x="1115" y="2614"/>
            <a:chExt cx="1675" cy="1783"/>
          </a:xfrm>
        </p:grpSpPr>
        <p:pic>
          <p:nvPicPr>
            <p:cNvPr id="11305" name="Picture 20" descr="j02129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614"/>
              <a:ext cx="1015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6" name="Text Box 21"/>
            <p:cNvSpPr txBox="1">
              <a:spLocks noChangeArrowheads="1"/>
            </p:cNvSpPr>
            <p:nvPr/>
          </p:nvSpPr>
          <p:spPr bwMode="auto">
            <a:xfrm>
              <a:off x="1115" y="3836"/>
              <a:ext cx="1675" cy="5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b="1" dirty="0"/>
                <a:t>IMAGE</a:t>
              </a:r>
            </a:p>
          </p:txBody>
        </p:sp>
      </p:grp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67213" y="3270250"/>
            <a:ext cx="4535487" cy="210343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DDDDDD"/>
              </a:gs>
              <a:gs pos="100000">
                <a:srgbClr val="FFFF99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équipages (identité –âge).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poids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barreurs et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PL.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poids des bateaux.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produits sur la coque.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équipements.</a:t>
            </a:r>
            <a:endParaRPr lang="fr-FR" sz="2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295775" y="5733256"/>
            <a:ext cx="4535488" cy="100811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DDDDDD"/>
              </a:gs>
              <a:gs pos="100000">
                <a:srgbClr val="FFFF99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tenue.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publicité.</a:t>
            </a:r>
          </a:p>
          <a:p>
            <a:pPr marL="342900" indent="-342900" algn="ctr">
              <a:buFontTx/>
              <a:buChar char="•"/>
              <a:defRPr/>
            </a:pPr>
            <a:endParaRPr lang="fr-FR" sz="20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272" name="Group 69"/>
          <p:cNvGrpSpPr>
            <a:grpSpLocks/>
          </p:cNvGrpSpPr>
          <p:nvPr/>
        </p:nvGrpSpPr>
        <p:grpSpPr bwMode="auto">
          <a:xfrm>
            <a:off x="2267388" y="3333750"/>
            <a:ext cx="1812486" cy="1463675"/>
            <a:chOff x="1119" y="1979"/>
            <a:chExt cx="1557" cy="1353"/>
          </a:xfrm>
        </p:grpSpPr>
        <p:sp>
          <p:nvSpPr>
            <p:cNvPr id="11303" name="Text Box 67"/>
            <p:cNvSpPr txBox="1">
              <a:spLocks noChangeArrowheads="1"/>
            </p:cNvSpPr>
            <p:nvPr/>
          </p:nvSpPr>
          <p:spPr bwMode="auto">
            <a:xfrm>
              <a:off x="1119" y="2795"/>
              <a:ext cx="1557" cy="5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600" b="1" dirty="0"/>
                <a:t>EGALITE DES CHANCES</a:t>
              </a:r>
            </a:p>
          </p:txBody>
        </p:sp>
        <p:pic>
          <p:nvPicPr>
            <p:cNvPr id="11304" name="Picture 68" descr="j033638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979"/>
              <a:ext cx="771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1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0" name="AutoShape 70"/>
          <p:cNvSpPr>
            <a:spLocks noChangeArrowheads="1"/>
          </p:cNvSpPr>
          <p:nvPr/>
        </p:nvSpPr>
        <p:spPr bwMode="auto">
          <a:xfrm>
            <a:off x="2354263" y="6045200"/>
            <a:ext cx="6610350" cy="641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L’étrave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4263" y="2205038"/>
            <a:ext cx="3995737" cy="1871662"/>
          </a:xfr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smtClean="0">
                <a:solidFill>
                  <a:schemeClr val="bg1"/>
                </a:solidFill>
              </a:rPr>
              <a:t>La boule.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 smtClean="0">
                <a:solidFill>
                  <a:schemeClr val="bg1"/>
                </a:solidFill>
              </a:rPr>
              <a:t>présence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 smtClean="0">
                <a:solidFill>
                  <a:schemeClr val="bg1"/>
                </a:solidFill>
              </a:rPr>
              <a:t>fixation solide.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 smtClean="0">
                <a:solidFill>
                  <a:schemeClr val="bg1"/>
                </a:solidFill>
              </a:rPr>
              <a:t>Le numéro.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 smtClean="0">
                <a:solidFill>
                  <a:schemeClr val="bg1"/>
                </a:solidFill>
              </a:rPr>
              <a:t>présence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 smtClean="0">
                <a:solidFill>
                  <a:schemeClr val="bg1"/>
                </a:solidFill>
              </a:rPr>
              <a:t>conforme au programme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800" smtClean="0">
              <a:solidFill>
                <a:schemeClr val="bg1"/>
              </a:solidFill>
            </a:endParaRPr>
          </a:p>
        </p:txBody>
      </p:sp>
      <p:graphicFrame>
        <p:nvGraphicFramePr>
          <p:cNvPr id="15364" name="Object 5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40488" y="2227263"/>
          <a:ext cx="252412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Photo" r:id="rId3" imgW="12193702" imgH="9142857" progId="">
                  <p:embed/>
                </p:oleObj>
              </mc:Choice>
              <mc:Fallback>
                <p:oleObj name="Photo Editor Photo" r:id="rId3" imgW="12193702" imgH="914285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2227263"/>
                        <a:ext cx="2524125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5"/>
          <p:cNvSpPr txBox="1">
            <a:spLocks noChangeArrowheads="1"/>
          </p:cNvSpPr>
          <p:nvPr/>
        </p:nvSpPr>
        <p:spPr bwMode="auto">
          <a:xfrm>
            <a:off x="2887663" y="1557338"/>
            <a:ext cx="1481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bg1"/>
                </a:solidFill>
              </a:rPr>
              <a:t>Vérifier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6" name="Picture 56" descr="MCj0343747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12332">
            <a:off x="2243932" y="4793511"/>
            <a:ext cx="815975" cy="979487"/>
          </a:xfrm>
        </p:spPr>
      </p:pic>
      <p:sp>
        <p:nvSpPr>
          <p:cNvPr id="15367" name="Text Box 58"/>
          <p:cNvSpPr txBox="1">
            <a:spLocks noChangeArrowheads="1"/>
          </p:cNvSpPr>
          <p:nvPr/>
        </p:nvSpPr>
        <p:spPr bwMode="auto">
          <a:xfrm>
            <a:off x="3347864" y="5013325"/>
            <a:ext cx="215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15368" name="AutoShape 59"/>
          <p:cNvSpPr>
            <a:spLocks noChangeArrowheads="1"/>
          </p:cNvSpPr>
          <p:nvPr/>
        </p:nvSpPr>
        <p:spPr bwMode="auto">
          <a:xfrm>
            <a:off x="5648325" y="5084763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9" name="Picture 60" descr="MCBD07306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581525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108" descr="j00787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93838"/>
            <a:ext cx="5476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2354263" y="6045200"/>
            <a:ext cx="6610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/>
              <a:t>Pour tous les contrôles avec le « STOP » </a:t>
            </a:r>
            <a:r>
              <a:rPr lang="fr-FR" altLang="fr-FR" sz="1200"/>
              <a:t>(voir textes pour sanctions)</a:t>
            </a:r>
            <a:r>
              <a:rPr lang="fr-FR" altLang="fr-FR" sz="1400" b="1"/>
              <a:t> l’équipage a obligation de réparer, sinon le départ du ponton n’est pas autorisé.</a:t>
            </a:r>
          </a:p>
        </p:txBody>
      </p:sp>
    </p:spTree>
    <p:extLst>
      <p:ext uri="{BB962C8B-B14F-4D97-AF65-F5344CB8AC3E}">
        <p14:creationId xmlns:p14="http://schemas.microsoft.com/office/powerpoint/2010/main" val="111270960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0588"/>
          </a:xfrm>
        </p:spPr>
        <p:txBody>
          <a:bodyPr/>
          <a:lstStyle/>
          <a:p>
            <a:pPr algn="ctr" eaLnBrk="1" hangingPunct="1"/>
            <a:r>
              <a:rPr lang="fr-FR" alt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</a:t>
            </a:r>
            <a:r>
              <a:rPr lang="fr-FR" alt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chaussures et sangles </a:t>
            </a:r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862763" y="3224213"/>
          <a:ext cx="2014537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Image bitmap" r:id="rId3" imgW="2499577" imgH="1836190" progId="PBrush">
                  <p:embed/>
                </p:oleObj>
              </mc:Choice>
              <mc:Fallback>
                <p:oleObj name="Image bitmap" r:id="rId3" imgW="2499577" imgH="183619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3224213"/>
                        <a:ext cx="2014537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62" descr="Photo 0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6496" r="21538" b="33644"/>
          <a:stretch>
            <a:fillRect/>
          </a:stretch>
        </p:blipFill>
        <p:spPr>
          <a:xfrm>
            <a:off x="6813550" y="1423988"/>
            <a:ext cx="2114550" cy="1585912"/>
          </a:xfrm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122631" y="2204864"/>
            <a:ext cx="5406758" cy="1872208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Que la fixation des chaussures permet de se dégager sans l’aide des mains, dans les plus brefs délais.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fr-FR" altLang="fr-FR" sz="1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dirty="0" smtClean="0">
                <a:solidFill>
                  <a:schemeClr val="bg1"/>
                </a:solidFill>
              </a:rPr>
              <a:t>Un lacet par </a:t>
            </a:r>
            <a:r>
              <a:rPr lang="fr-FR" altLang="fr-FR" sz="2000" dirty="0">
                <a:solidFill>
                  <a:schemeClr val="bg1"/>
                </a:solidFill>
              </a:rPr>
              <a:t>chaussure, </a:t>
            </a:r>
            <a:r>
              <a:rPr lang="fr-FR" altLang="fr-FR" sz="2000" dirty="0" smtClean="0">
                <a:solidFill>
                  <a:schemeClr val="bg1"/>
                </a:solidFill>
              </a:rPr>
              <a:t>avec </a:t>
            </a:r>
            <a:r>
              <a:rPr lang="fr-FR" altLang="fr-FR" sz="2000" dirty="0">
                <a:solidFill>
                  <a:schemeClr val="bg1"/>
                </a:solidFill>
              </a:rPr>
              <a:t>débattement du talon ne dépassant pas </a:t>
            </a:r>
            <a:r>
              <a:rPr lang="fr-FR" altLang="fr-FR" sz="2000" dirty="0" smtClean="0">
                <a:solidFill>
                  <a:schemeClr val="bg1"/>
                </a:solidFill>
              </a:rPr>
              <a:t>l’horizontale (environ 7 cm). </a:t>
            </a:r>
            <a:endParaRPr lang="fr-FR" altLang="fr-FR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390900" y="1038225"/>
            <a:ext cx="3341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bg1"/>
                </a:solidFill>
              </a:rPr>
              <a:t>Vérifier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  <a:r>
              <a:rPr lang="fr-FR" altLang="fr-FR" sz="2800" dirty="0">
                <a:solidFill>
                  <a:schemeClr val="bg1"/>
                </a:solidFill>
              </a:rPr>
              <a:t>en testant :</a:t>
            </a:r>
          </a:p>
        </p:txBody>
      </p:sp>
      <p:pic>
        <p:nvPicPr>
          <p:cNvPr id="38920" name="Picture 8" descr="MCj034374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05488"/>
            <a:ext cx="815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203848" y="6210300"/>
            <a:ext cx="2346325" cy="4616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5737225" y="6210300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8923" name="Picture 11" descr="MCBD07306_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489575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110" descr="j00787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900" y="877888"/>
            <a:ext cx="639763" cy="679450"/>
          </a:xfrm>
        </p:spPr>
      </p:pic>
    </p:spTree>
    <p:extLst>
      <p:ext uri="{BB962C8B-B14F-4D97-AF65-F5344CB8AC3E}">
        <p14:creationId xmlns:p14="http://schemas.microsoft.com/office/powerpoint/2010/main" val="323728463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6"/>
            <a:ext cx="8229600" cy="781049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pelles</a:t>
            </a:r>
          </a:p>
        </p:txBody>
      </p:sp>
      <p:sp>
        <p:nvSpPr>
          <p:cNvPr id="17411" name="Rectangle 51"/>
          <p:cNvSpPr>
            <a:spLocks noChangeArrowheads="1"/>
          </p:cNvSpPr>
          <p:nvPr/>
        </p:nvSpPr>
        <p:spPr bwMode="auto">
          <a:xfrm>
            <a:off x="467544" y="3712676"/>
            <a:ext cx="5076775" cy="292388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 l’épaisseur minimale </a:t>
            </a:r>
            <a:r>
              <a:rPr lang="fr-FR" altLang="fr-FR" sz="2000" dirty="0" smtClean="0">
                <a:solidFill>
                  <a:schemeClr val="bg1"/>
                </a:solidFill>
              </a:rPr>
              <a:t>sur tout </a:t>
            </a:r>
            <a:r>
              <a:rPr lang="fr-FR" altLang="fr-FR" sz="2000" dirty="0">
                <a:solidFill>
                  <a:schemeClr val="bg1"/>
                </a:solidFill>
              </a:rPr>
              <a:t>leur </a:t>
            </a:r>
            <a:r>
              <a:rPr lang="fr-FR" altLang="fr-FR" sz="2000" dirty="0" smtClean="0">
                <a:solidFill>
                  <a:schemeClr val="bg1"/>
                </a:solidFill>
              </a:rPr>
              <a:t>pourtour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  <p:graphicFrame>
        <p:nvGraphicFramePr>
          <p:cNvPr id="17412" name="Object 52"/>
          <p:cNvGraphicFramePr>
            <a:graphicFrameLocks noChangeAspect="1"/>
          </p:cNvGraphicFramePr>
          <p:nvPr/>
        </p:nvGraphicFramePr>
        <p:xfrm>
          <a:off x="6234113" y="2781300"/>
          <a:ext cx="2438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Image bitmap" r:id="rId3" imgW="4860952" imgH="1783235" progId="PBrush">
                  <p:embed/>
                </p:oleObj>
              </mc:Choice>
              <mc:Fallback>
                <p:oleObj name="Image bitmap" r:id="rId3" imgW="4860952" imgH="178323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2781300"/>
                        <a:ext cx="24384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7127875" y="3036888"/>
            <a:ext cx="15779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fr-F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5</a:t>
            </a:r>
            <a:r>
              <a:rPr lang="fr-F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 mm</a:t>
            </a:r>
          </a:p>
        </p:txBody>
      </p:sp>
      <p:sp>
        <p:nvSpPr>
          <p:cNvPr id="17416" name="Text Box 56"/>
          <p:cNvSpPr txBox="1">
            <a:spLocks noChangeArrowheads="1"/>
          </p:cNvSpPr>
          <p:nvPr/>
        </p:nvSpPr>
        <p:spPr bwMode="auto">
          <a:xfrm>
            <a:off x="3533775" y="1296988"/>
            <a:ext cx="237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bg1"/>
                </a:solidFill>
              </a:rPr>
              <a:t>Vérifier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7" name="Text Box 57"/>
          <p:cNvSpPr txBox="1">
            <a:spLocks noChangeArrowheads="1"/>
          </p:cNvSpPr>
          <p:nvPr/>
        </p:nvSpPr>
        <p:spPr bwMode="auto">
          <a:xfrm>
            <a:off x="5910264" y="3567559"/>
            <a:ext cx="3233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dirty="0" smtClean="0">
                <a:solidFill>
                  <a:schemeClr val="bg1"/>
                </a:solidFill>
              </a:rPr>
              <a:t>Hachoir : Mesurée </a:t>
            </a:r>
            <a:r>
              <a:rPr lang="fr-FR" altLang="fr-FR" sz="1200" dirty="0">
                <a:solidFill>
                  <a:schemeClr val="bg1"/>
                </a:solidFill>
              </a:rPr>
              <a:t>à 3 mm du bord extérieur</a:t>
            </a:r>
          </a:p>
        </p:txBody>
      </p:sp>
      <p:pic>
        <p:nvPicPr>
          <p:cNvPr id="17418" name="Picture 58" descr="MCj034374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022">
            <a:off x="3125788" y="5664200"/>
            <a:ext cx="815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59"/>
          <p:cNvSpPr txBox="1">
            <a:spLocks noChangeArrowheads="1"/>
          </p:cNvSpPr>
          <p:nvPr/>
        </p:nvSpPr>
        <p:spPr bwMode="auto">
          <a:xfrm>
            <a:off x="4283968" y="5932488"/>
            <a:ext cx="211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17420" name="AutoShape 60"/>
          <p:cNvSpPr>
            <a:spLocks noChangeArrowheads="1"/>
          </p:cNvSpPr>
          <p:nvPr/>
        </p:nvSpPr>
        <p:spPr bwMode="auto">
          <a:xfrm>
            <a:off x="6626225" y="6010275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21" name="Picture 61" descr="MCBD07306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5499100"/>
            <a:ext cx="8540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108" descr="j007875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7300" y="998538"/>
            <a:ext cx="719138" cy="765175"/>
          </a:xfrm>
        </p:spPr>
      </p:pic>
      <p:sp>
        <p:nvSpPr>
          <p:cNvPr id="17436" name="Text Box 110"/>
          <p:cNvSpPr txBox="1">
            <a:spLocks noChangeArrowheads="1"/>
          </p:cNvSpPr>
          <p:nvPr/>
        </p:nvSpPr>
        <p:spPr bwMode="auto">
          <a:xfrm>
            <a:off x="457200" y="1878013"/>
            <a:ext cx="8524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solidFill>
                  <a:schemeClr val="bg1"/>
                </a:solidFill>
              </a:rPr>
              <a:t> la couleur des pelles </a:t>
            </a:r>
            <a:r>
              <a:rPr lang="fr-FR" altLang="fr-FR" sz="1600" b="1" dirty="0">
                <a:solidFill>
                  <a:schemeClr val="bg1"/>
                </a:solidFill>
              </a:rPr>
              <a:t>(couleur du club sur les 2 faces).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solidFill>
                  <a:schemeClr val="bg1"/>
                </a:solidFill>
              </a:rPr>
              <a:t> l’épaisseur des pelles</a:t>
            </a:r>
          </a:p>
        </p:txBody>
      </p:sp>
      <p:sp>
        <p:nvSpPr>
          <p:cNvPr id="17484" name="Text Box 57"/>
          <p:cNvSpPr txBox="1">
            <a:spLocks noChangeArrowheads="1"/>
          </p:cNvSpPr>
          <p:nvPr/>
        </p:nvSpPr>
        <p:spPr bwMode="auto">
          <a:xfrm>
            <a:off x="6012161" y="4892675"/>
            <a:ext cx="31318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dirty="0" smtClean="0">
                <a:solidFill>
                  <a:schemeClr val="bg1"/>
                </a:solidFill>
              </a:rPr>
              <a:t>Mâcon : Mesurée </a:t>
            </a:r>
            <a:r>
              <a:rPr lang="fr-FR" altLang="fr-FR" sz="1200" dirty="0">
                <a:solidFill>
                  <a:schemeClr val="bg1"/>
                </a:solidFill>
              </a:rPr>
              <a:t>à 2 mm du bord extérieur</a:t>
            </a:r>
          </a:p>
        </p:txBody>
      </p:sp>
      <p:pic>
        <p:nvPicPr>
          <p:cNvPr id="17" name="Picture 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3860800"/>
            <a:ext cx="24479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7127875" y="4132263"/>
            <a:ext cx="15779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fr-FR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3</a:t>
            </a:r>
            <a:r>
              <a:rPr lang="fr-FR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 mm</a:t>
            </a:r>
          </a:p>
        </p:txBody>
      </p:sp>
    </p:spTree>
    <p:extLst>
      <p:ext uri="{BB962C8B-B14F-4D97-AF65-F5344CB8AC3E}">
        <p14:creationId xmlns:p14="http://schemas.microsoft.com/office/powerpoint/2010/main" val="16942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0"/>
            <a:ext cx="9036496" cy="82867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Coque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0079" y="1236663"/>
            <a:ext cx="8029921" cy="3835400"/>
          </a:xfrm>
        </p:spPr>
        <p:txBody>
          <a:bodyPr/>
          <a:lstStyle/>
          <a:p>
            <a:pPr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est interdit d’appliquer sur la coque :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Des produits,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Des structures tels que des films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plastiques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Susceptibles 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modifier : 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les propriétés naturelles de l’eau, 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Les propriétés de la couche de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l’eau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385763" algn="l"/>
                <a:tab pos="762000" algn="l"/>
              </a:tabLst>
              <a:defRPr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45061" name="Picture 5" descr="MCj034374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86" y="5196681"/>
            <a:ext cx="815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203848" y="5470525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467350" y="5541963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35" name="Picture 73" descr="MCBD0730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70475"/>
            <a:ext cx="787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igrane">
  <a:themeElements>
    <a:clrScheme name="Filigrane 7">
      <a:dk1>
        <a:srgbClr val="424458"/>
      </a:dk1>
      <a:lt1>
        <a:srgbClr val="FFFFFF"/>
      </a:lt1>
      <a:dk2>
        <a:srgbClr val="000066"/>
      </a:dk2>
      <a:lt2>
        <a:srgbClr val="FFFFFF"/>
      </a:lt2>
      <a:accent1>
        <a:srgbClr val="6666FF"/>
      </a:accent1>
      <a:accent2>
        <a:srgbClr val="333399"/>
      </a:accent2>
      <a:accent3>
        <a:srgbClr val="AAAAB8"/>
      </a:accent3>
      <a:accent4>
        <a:srgbClr val="DADADA"/>
      </a:accent4>
      <a:accent5>
        <a:srgbClr val="B8B8FF"/>
      </a:accent5>
      <a:accent6>
        <a:srgbClr val="2D2D8A"/>
      </a:accent6>
      <a:hlink>
        <a:srgbClr val="FF9900"/>
      </a:hlink>
      <a:folHlink>
        <a:srgbClr val="CCCC00"/>
      </a:folHlink>
    </a:clrScheme>
    <a:fontScheme name="Filigra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ligra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8280</TotalTime>
  <Words>792</Words>
  <Application>Microsoft Office PowerPoint</Application>
  <PresentationFormat>Affichage à l'écran (4:3)</PresentationFormat>
  <Paragraphs>195</Paragraphs>
  <Slides>25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1_Conception personnalisée</vt:lpstr>
      <vt:lpstr>Filigrane</vt:lpstr>
      <vt:lpstr>Photo Editor Photo</vt:lpstr>
      <vt:lpstr>Image bitmap</vt:lpstr>
      <vt:lpstr>Présentation PowerPoint</vt:lpstr>
      <vt:lpstr>POURQUOI DES ARBITRES ?</vt:lpstr>
      <vt:lpstr>Présentation PowerPoint</vt:lpstr>
      <vt:lpstr>Commission de contrôle</vt:lpstr>
      <vt:lpstr>Détails</vt:lpstr>
      <vt:lpstr>L’étrave</vt:lpstr>
      <vt:lpstr>Les chaussures et sangles </vt:lpstr>
      <vt:lpstr>Les pelles</vt:lpstr>
      <vt:lpstr>Coque</vt:lpstr>
      <vt:lpstr>Communications</vt:lpstr>
      <vt:lpstr>Composition</vt:lpstr>
      <vt:lpstr>Présentation PowerPoint</vt:lpstr>
      <vt:lpstr>La tour du starter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F.I.S.A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mdoutre et ajout Josy</dc:creator>
  <cp:lastModifiedBy>Joseph Sferruzza</cp:lastModifiedBy>
  <cp:revision>341</cp:revision>
  <cp:lastPrinted>1601-01-01T00:00:00Z</cp:lastPrinted>
  <dcterms:created xsi:type="dcterms:W3CDTF">2003-02-21T16:38:56Z</dcterms:created>
  <dcterms:modified xsi:type="dcterms:W3CDTF">2022-03-20T17:54:07Z</dcterms:modified>
</cp:coreProperties>
</file>