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511" r:id="rId3"/>
    <p:sldId id="525" r:id="rId4"/>
    <p:sldId id="514" r:id="rId5"/>
    <p:sldId id="515" r:id="rId6"/>
    <p:sldId id="516" r:id="rId7"/>
    <p:sldId id="517" r:id="rId8"/>
    <p:sldId id="518" r:id="rId9"/>
    <p:sldId id="519" r:id="rId10"/>
    <p:sldId id="520" r:id="rId11"/>
    <p:sldId id="521" r:id="rId12"/>
    <p:sldId id="522" r:id="rId13"/>
    <p:sldId id="524" r:id="rId14"/>
    <p:sldId id="275" r:id="rId15"/>
    <p:sldId id="493" r:id="rId16"/>
    <p:sldId id="490" r:id="rId17"/>
    <p:sldId id="279" r:id="rId18"/>
    <p:sldId id="280" r:id="rId19"/>
    <p:sldId id="294" r:id="rId20"/>
    <p:sldId id="278" r:id="rId21"/>
    <p:sldId id="526" r:id="rId22"/>
    <p:sldId id="527" r:id="rId23"/>
    <p:sldId id="281" r:id="rId24"/>
    <p:sldId id="282" r:id="rId25"/>
    <p:sldId id="494" r:id="rId26"/>
    <p:sldId id="523" r:id="rId27"/>
    <p:sldId id="52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A50021"/>
    <a:srgbClr val="9933FF"/>
    <a:srgbClr val="FF0000"/>
    <a:srgbClr val="00FFFF"/>
    <a:srgbClr val="FFFF00"/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0" autoAdjust="0"/>
    <p:restoredTop sz="94737" autoAdjust="0"/>
  </p:normalViewPr>
  <p:slideViewPr>
    <p:cSldViewPr>
      <p:cViewPr varScale="1">
        <p:scale>
          <a:sx n="108" d="100"/>
          <a:sy n="108" d="100"/>
        </p:scale>
        <p:origin x="1944" y="114"/>
      </p:cViewPr>
      <p:guideLst>
        <p:guide orient="horz" pos="36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83" d="100"/>
          <a:sy n="83" d="100"/>
        </p:scale>
        <p:origin x="-14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fr-FR" altLang="fr-FR"/>
              <a:t>Novembre 2004</a:t>
            </a:r>
          </a:p>
        </p:txBody>
      </p:sp>
      <p:sp>
        <p:nvSpPr>
          <p:cNvPr id="399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FR" altLang="fr-FR"/>
              <a:t>Michel DOUTRE</a:t>
            </a:r>
          </a:p>
        </p:txBody>
      </p:sp>
      <p:sp>
        <p:nvSpPr>
          <p:cNvPr id="399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7077CA-65BB-4212-8BD2-B92A7402C88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9677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fr-FR" altLang="fr-FR"/>
              <a:t>Novembre 2004</a:t>
            </a:r>
          </a:p>
        </p:txBody>
      </p:sp>
      <p:sp>
        <p:nvSpPr>
          <p:cNvPr id="304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4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FR" altLang="fr-FR"/>
              <a:t>Michel DOUTRE</a:t>
            </a:r>
          </a:p>
        </p:txBody>
      </p:sp>
      <p:sp>
        <p:nvSpPr>
          <p:cNvPr id="304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67387E-0F69-4016-9CF2-B4190950F56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108631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A35BF-A1BB-4DA7-BC69-AC2A198A673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3387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F7CD5-02BB-4542-A910-3B35C0488F4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871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01669-DFC7-4854-8E33-5F19C29361B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1959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698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413699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413700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413701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413702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413703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413704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</p:grpSp>
      <p:sp>
        <p:nvSpPr>
          <p:cNvPr id="413705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1370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13707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7F6F895-A7F5-4B82-82F9-8DE99C0695F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13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fr-FR" altLang="fr-FR" noProof="0"/>
              <a:t>Cliquez pour modifier le style du titre</a:t>
            </a:r>
          </a:p>
        </p:txBody>
      </p:sp>
      <p:sp>
        <p:nvSpPr>
          <p:cNvPr id="4137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fr-FR" altLang="fr-FR" noProof="0"/>
              <a:t>Cliquez pour modifier le style des sous-titres du masque</a:t>
            </a:r>
          </a:p>
        </p:txBody>
      </p:sp>
      <p:sp>
        <p:nvSpPr>
          <p:cNvPr id="413710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43A6E-ED5F-4B93-B228-D117EF4B280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4288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2B3A1-FD7A-4B18-B987-DF3E4286258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0159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306CE-D2BD-49D7-B274-E34CBB9A4F5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4490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EF573-2863-4516-A7DB-7DED8770B90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8604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E9A2D-2D74-4382-82BD-7800765A67F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3954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AD592-846D-41C3-AD09-1809D8FDC4C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8653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6A6B5-8104-4C3D-B961-59262FAB92D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523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B6354-3506-41CB-999F-E3020D8AC0F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05325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17C67-95D9-44A5-A32D-40DC7D3C088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03799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5B0A8-4A1D-4198-97CD-848BA4F9093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29012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0B319-5FB9-4440-96C9-81D4F9ECBF7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2029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0"/>
            <a:ext cx="6667500" cy="8255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995738" y="1600200"/>
            <a:ext cx="2268537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416675" y="1600200"/>
            <a:ext cx="2270125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416675" y="3938588"/>
            <a:ext cx="2270125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FED03-A87E-4FE2-AD6A-B27A5C47AE34}" type="datetime1">
              <a:rPr lang="fr-FR" altLang="fr-FR"/>
              <a:pPr/>
              <a:t>20/05/2023</a:t>
            </a:fld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0B158-115A-481E-99FC-B0500514146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5899122"/>
      </p:ext>
    </p:extLst>
  </p:cSld>
  <p:clrMapOvr>
    <a:masterClrMapping/>
  </p:clrMapOvr>
  <p:transition advClick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0"/>
            <a:ext cx="6667500" cy="8255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95738" y="1600200"/>
            <a:ext cx="2268537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416675" y="1600200"/>
            <a:ext cx="2270125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416675" y="3938588"/>
            <a:ext cx="2270125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2F3A9-694D-46C0-A7EE-C6BAD3F4739A}" type="datetime1">
              <a:rPr lang="fr-FR" altLang="fr-FR"/>
              <a:pPr/>
              <a:t>20/05/2023</a:t>
            </a:fld>
            <a:endParaRPr lang="fr-FR" alt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BC959-2FD0-42E4-BC26-20B48050DCD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3077576"/>
      </p:ext>
    </p:extLst>
  </p:cSld>
  <p:clrMapOvr>
    <a:masterClrMapping/>
  </p:clrMapOvr>
  <p:transition advClick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E8488-C06A-4CC9-B46A-A95B6AD91B7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290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C272D-766E-47EF-8B1A-B2B66142614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607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2166-C721-47EA-9A2A-FDEEBCF88BA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410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591B2-D4EB-4620-AA21-46E804A1087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767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6AE89-F0E1-44CC-AFCF-99DEAA52DF6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53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B4344-B70C-433B-848A-B7F4E171095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066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FCE15-7400-4C6A-BDFE-48B36BB2BA3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999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356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 altLang="fr-FR"/>
          </a:p>
        </p:txBody>
      </p:sp>
      <p:sp>
        <p:nvSpPr>
          <p:cNvPr id="356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altLang="fr-FR"/>
          </a:p>
        </p:txBody>
      </p:sp>
      <p:sp>
        <p:nvSpPr>
          <p:cNvPr id="356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28A146-D73E-4CC9-BF72-3643635C850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5635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674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412675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412676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412677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412678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sp>
          <p:nvSpPr>
            <p:cNvPr id="412679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</p:grpSp>
      <p:sp>
        <p:nvSpPr>
          <p:cNvPr id="4126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126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fr-FR" altLang="fr-FR"/>
          </a:p>
        </p:txBody>
      </p:sp>
      <p:sp>
        <p:nvSpPr>
          <p:cNvPr id="4126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fr-FR" altLang="fr-FR"/>
          </a:p>
        </p:txBody>
      </p:sp>
      <p:sp>
        <p:nvSpPr>
          <p:cNvPr id="4126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16960104-50F7-4341-81D8-A0E01A548BEE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1268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412685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jpeg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5496" y="6597352"/>
            <a:ext cx="7992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Joseph SFERRUZZA – Président de la Commission Régionale d’Arbitrage (PCRA) de la Ligue Pays de la Loire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733400"/>
            <a:ext cx="919321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43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507288" cy="634082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Communications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9624" y="2541588"/>
            <a:ext cx="7181001" cy="2873375"/>
          </a:xfrm>
        </p:spPr>
        <p:txBody>
          <a:bodyPr/>
          <a:lstStyle/>
          <a:p>
            <a:pPr eaLnBrk="1" hangingPunct="1">
              <a:lnSpc>
                <a:spcPct val="65000"/>
              </a:lnSpc>
              <a:spcBef>
                <a:spcPct val="35000"/>
              </a:spcBef>
              <a:buClr>
                <a:schemeClr val="tx2"/>
              </a:buClr>
              <a:buSzPct val="75000"/>
              <a:defRPr/>
            </a:pPr>
            <a:r>
              <a:rPr lang="fr-FR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présence de  moyens de transmission sans fil est interdite dans les bateaux pendant les compétitions,</a:t>
            </a:r>
          </a:p>
          <a:p>
            <a:pPr eaLnBrk="1" hangingPunct="1">
              <a:lnSpc>
                <a:spcPct val="65000"/>
              </a:lnSpc>
              <a:spcBef>
                <a:spcPct val="35000"/>
              </a:spcBef>
              <a:buClr>
                <a:schemeClr val="tx2"/>
              </a:buClr>
              <a:buSzPct val="75000"/>
              <a:defRPr/>
            </a:pPr>
            <a:r>
              <a:rPr lang="fr-FR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Donc pas de smartphone même sans carte SIM</a:t>
            </a:r>
            <a:endParaRPr lang="fr-FR" sz="2800" dirty="0">
              <a:solidFill>
                <a:srgbClr val="0000FF"/>
              </a:solidFill>
            </a:endParaRPr>
          </a:p>
        </p:txBody>
      </p:sp>
      <p:grpSp>
        <p:nvGrpSpPr>
          <p:cNvPr id="25632" name="Group 118"/>
          <p:cNvGrpSpPr>
            <a:grpSpLocks/>
          </p:cNvGrpSpPr>
          <p:nvPr/>
        </p:nvGrpSpPr>
        <p:grpSpPr bwMode="auto">
          <a:xfrm>
            <a:off x="2727325" y="1535113"/>
            <a:ext cx="2163763" cy="665162"/>
            <a:chOff x="1718" y="967"/>
            <a:chExt cx="1363" cy="419"/>
          </a:xfrm>
        </p:grpSpPr>
        <p:sp>
          <p:nvSpPr>
            <p:cNvPr id="25655" name="Text Box 106"/>
            <p:cNvSpPr txBox="1">
              <a:spLocks noChangeArrowheads="1"/>
            </p:cNvSpPr>
            <p:nvPr/>
          </p:nvSpPr>
          <p:spPr bwMode="auto">
            <a:xfrm>
              <a:off x="2112" y="988"/>
              <a:ext cx="96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2800" dirty="0">
                  <a:solidFill>
                    <a:schemeClr val="bg1"/>
                  </a:solidFill>
                </a:rPr>
                <a:t>Vérifier</a:t>
              </a:r>
              <a:r>
                <a:rPr lang="fr-FR" altLang="fr-FR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25656" name="Picture 107" descr="j007875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8" y="967"/>
              <a:ext cx="394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58" name="Picture 66" descr="MCBD07306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4360863"/>
            <a:ext cx="10842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9" name="Picture 63" descr="MCj034374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4679950"/>
            <a:ext cx="815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60" name="AutoShape 65"/>
          <p:cNvSpPr>
            <a:spLocks noChangeArrowheads="1"/>
          </p:cNvSpPr>
          <p:nvPr/>
        </p:nvSpPr>
        <p:spPr bwMode="auto">
          <a:xfrm>
            <a:off x="5302250" y="5081588"/>
            <a:ext cx="792163" cy="288925"/>
          </a:xfrm>
          <a:custGeom>
            <a:avLst/>
            <a:gdLst>
              <a:gd name="T0" fmla="*/ 594122 w 21600"/>
              <a:gd name="T1" fmla="*/ 0 h 21600"/>
              <a:gd name="T2" fmla="*/ 0 w 21600"/>
              <a:gd name="T3" fmla="*/ 144463 h 21600"/>
              <a:gd name="T4" fmla="*/ 594122 w 21600"/>
              <a:gd name="T5" fmla="*/ 288925 h 21600"/>
              <a:gd name="T6" fmla="*/ 7921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42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907338" cy="8255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Composition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648" y="1622425"/>
            <a:ext cx="6802045" cy="1962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 dirty="0">
                <a:solidFill>
                  <a:schemeClr val="bg1"/>
                </a:solidFill>
              </a:rPr>
              <a:t>La composition de l’équipage.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dirty="0">
                <a:solidFill>
                  <a:schemeClr val="bg1"/>
                </a:solidFill>
              </a:rPr>
              <a:t>à l’aide de la licence ou pièce d’identité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 dirty="0">
                <a:solidFill>
                  <a:schemeClr val="bg1"/>
                </a:solidFill>
              </a:rPr>
              <a:t>en tenant compte des modifications annoncées en réunion des délégués</a:t>
            </a:r>
          </a:p>
        </p:txBody>
      </p:sp>
      <p:grpSp>
        <p:nvGrpSpPr>
          <p:cNvPr id="27653" name="Group 60"/>
          <p:cNvGrpSpPr>
            <a:grpSpLocks/>
          </p:cNvGrpSpPr>
          <p:nvPr/>
        </p:nvGrpSpPr>
        <p:grpSpPr bwMode="auto">
          <a:xfrm>
            <a:off x="1115616" y="1008063"/>
            <a:ext cx="2163763" cy="665162"/>
            <a:chOff x="1718" y="967"/>
            <a:chExt cx="1363" cy="419"/>
          </a:xfrm>
        </p:grpSpPr>
        <p:sp>
          <p:nvSpPr>
            <p:cNvPr id="27720" name="Text Box 61"/>
            <p:cNvSpPr txBox="1">
              <a:spLocks noChangeArrowheads="1"/>
            </p:cNvSpPr>
            <p:nvPr/>
          </p:nvSpPr>
          <p:spPr bwMode="auto">
            <a:xfrm>
              <a:off x="2112" y="988"/>
              <a:ext cx="96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2800" dirty="0">
                  <a:solidFill>
                    <a:schemeClr val="bg1"/>
                  </a:solidFill>
                </a:rPr>
                <a:t>Vérifier</a:t>
              </a:r>
              <a:r>
                <a:rPr lang="fr-FR" altLang="fr-FR" dirty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27721" name="Picture 62" descr="j007875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8" y="967"/>
              <a:ext cx="394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6" name="Picture 73" descr="MCj034374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523">
            <a:off x="2399335" y="4542305"/>
            <a:ext cx="8159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74"/>
          <p:cNvSpPr txBox="1">
            <a:spLocks noChangeArrowheads="1"/>
          </p:cNvSpPr>
          <p:nvPr/>
        </p:nvSpPr>
        <p:spPr bwMode="auto">
          <a:xfrm>
            <a:off x="3491880" y="4872038"/>
            <a:ext cx="2212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dirty="0">
                <a:solidFill>
                  <a:schemeClr val="bg1"/>
                </a:solidFill>
              </a:rPr>
              <a:t>Non conforme</a:t>
            </a:r>
          </a:p>
        </p:txBody>
      </p:sp>
      <p:sp>
        <p:nvSpPr>
          <p:cNvPr id="27658" name="AutoShape 75"/>
          <p:cNvSpPr>
            <a:spLocks noChangeArrowheads="1"/>
          </p:cNvSpPr>
          <p:nvPr/>
        </p:nvSpPr>
        <p:spPr bwMode="auto">
          <a:xfrm>
            <a:off x="5848350" y="4949825"/>
            <a:ext cx="792163" cy="288925"/>
          </a:xfrm>
          <a:custGeom>
            <a:avLst/>
            <a:gdLst>
              <a:gd name="T0" fmla="*/ 594122 w 21600"/>
              <a:gd name="T1" fmla="*/ 0 h 21600"/>
              <a:gd name="T2" fmla="*/ 0 w 21600"/>
              <a:gd name="T3" fmla="*/ 144463 h 21600"/>
              <a:gd name="T4" fmla="*/ 594122 w 21600"/>
              <a:gd name="T5" fmla="*/ 288925 h 21600"/>
              <a:gd name="T6" fmla="*/ 7921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7659" name="Picture 76" descr="MCBD07306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424363"/>
            <a:ext cx="10842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19" name="Picture 172" descr="Copie (2) de IMG_014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6937" y="2348880"/>
            <a:ext cx="1206076" cy="1607492"/>
          </a:xfrm>
        </p:spPr>
      </p:pic>
      <p:sp>
        <p:nvSpPr>
          <p:cNvPr id="27723" name="Text Box 75"/>
          <p:cNvSpPr txBox="1">
            <a:spLocks noChangeArrowheads="1"/>
          </p:cNvSpPr>
          <p:nvPr/>
        </p:nvSpPr>
        <p:spPr bwMode="auto">
          <a:xfrm>
            <a:off x="1551955" y="5948363"/>
            <a:ext cx="6548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 b="1" dirty="0">
                <a:solidFill>
                  <a:srgbClr val="FF3300"/>
                </a:solidFill>
              </a:rPr>
              <a:t>Remarque:</a:t>
            </a:r>
            <a:r>
              <a:rPr lang="fr-FR" altLang="fr-FR" sz="1400" b="1" dirty="0">
                <a:solidFill>
                  <a:schemeClr val="accent2"/>
                </a:solidFill>
              </a:rPr>
              <a:t> </a:t>
            </a:r>
            <a:r>
              <a:rPr lang="fr-FR" altLang="fr-FR" sz="1400" b="1" dirty="0">
                <a:solidFill>
                  <a:schemeClr val="bg1"/>
                </a:solidFill>
              </a:rPr>
              <a:t>Le contrôle des certificats médicaux est de la responsabilité de l’organisateur, il est automatique avec les engagements enregistrés sur le site FFA.</a:t>
            </a:r>
          </a:p>
        </p:txBody>
      </p:sp>
    </p:spTree>
    <p:extLst>
      <p:ext uri="{BB962C8B-B14F-4D97-AF65-F5344CB8AC3E}">
        <p14:creationId xmlns:p14="http://schemas.microsoft.com/office/powerpoint/2010/main" val="4103537264"/>
      </p:ext>
    </p:extLst>
  </p:cSld>
  <p:clrMapOvr>
    <a:masterClrMapping/>
  </p:clrMapOvr>
  <p:transition advClick="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Tête de rivière préalable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Chronométrage individuel</a:t>
            </a:r>
          </a:p>
          <a:p>
            <a:r>
              <a:rPr lang="fr-FR" dirty="0">
                <a:solidFill>
                  <a:schemeClr val="bg1"/>
                </a:solidFill>
              </a:rPr>
              <a:t>Ordre par forcément respecté si retards (attention aux bateaux </a:t>
            </a:r>
            <a:r>
              <a:rPr lang="fr-FR" dirty="0" err="1">
                <a:solidFill>
                  <a:schemeClr val="bg1"/>
                </a:solidFill>
              </a:rPr>
              <a:t>rattrapants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  <a:p>
            <a:r>
              <a:rPr lang="fr-FR" dirty="0">
                <a:solidFill>
                  <a:schemeClr val="bg1"/>
                </a:solidFill>
              </a:rPr>
              <a:t>Départ lancé ou non</a:t>
            </a:r>
          </a:p>
          <a:p>
            <a:r>
              <a:rPr lang="fr-FR" dirty="0">
                <a:solidFill>
                  <a:schemeClr val="bg1"/>
                </a:solidFill>
              </a:rPr>
              <a:t>Arbitrage du parcours zonal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3A6E-ED5F-4B93-B228-D117EF4B2808}" type="slidenum">
              <a:rPr lang="fr-FR" altLang="fr-FR" smtClean="0"/>
              <a:pPr/>
              <a:t>12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5537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4400">
                <a:solidFill>
                  <a:srgbClr val="00FFFF"/>
                </a:solidFill>
              </a:rPr>
              <a:t>Le PERSONNEL au DEPART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981200" y="3502025"/>
            <a:ext cx="6911975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60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1- </a:t>
            </a:r>
            <a:r>
              <a:rPr lang="fr-FR" altLang="fr-FR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	L’ALIGNEUR </a:t>
            </a:r>
          </a:p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2- 	Le JUGE AU DEPART</a:t>
            </a:r>
          </a:p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3-	Le STARTER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457200" y="2057400"/>
            <a:ext cx="8305800" cy="5191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800">
                <a:solidFill>
                  <a:schemeClr val="bg2"/>
                </a:solidFill>
                <a:latin typeface="Berlin Sans FB" panose="020E0602020502020306" pitchFamily="34" charset="0"/>
              </a:rPr>
              <a:t>3</a:t>
            </a:r>
            <a:r>
              <a:rPr lang="fr-FR" altLang="fr-FR">
                <a:solidFill>
                  <a:schemeClr val="bg2"/>
                </a:solidFill>
                <a:latin typeface="Berlin Sans FB" panose="020E0602020502020306" pitchFamily="34" charset="0"/>
              </a:rPr>
              <a:t> PERSONNES</a:t>
            </a:r>
            <a:endParaRPr lang="fr-FR" altLang="fr-FR">
              <a:solidFill>
                <a:srgbClr val="000099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9" name="Rectangle 5"/>
          <p:cNvSpPr>
            <a:spLocks noGrp="1" noChangeArrowheads="1"/>
          </p:cNvSpPr>
          <p:nvPr>
            <p:ph type="title"/>
          </p:nvPr>
        </p:nvSpPr>
        <p:spPr>
          <a:xfrm>
            <a:off x="1403350" y="404813"/>
            <a:ext cx="7162800" cy="1143000"/>
          </a:xfrm>
        </p:spPr>
        <p:txBody>
          <a:bodyPr/>
          <a:lstStyle/>
          <a:p>
            <a:r>
              <a:rPr lang="fr-FR" altLang="fr-FR">
                <a:solidFill>
                  <a:srgbClr val="00FFFF"/>
                </a:solidFill>
              </a:rPr>
              <a:t>Les installations - La tour</a:t>
            </a:r>
          </a:p>
        </p:txBody>
      </p:sp>
      <p:pic>
        <p:nvPicPr>
          <p:cNvPr id="364548" name="Picture 4" descr="AAB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628775"/>
            <a:ext cx="6157913" cy="4478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457200" y="152400"/>
            <a:ext cx="838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4000">
                <a:solidFill>
                  <a:srgbClr val="00FFFF"/>
                </a:solidFill>
              </a:rPr>
              <a:t>Les Installations Techniques</a:t>
            </a:r>
          </a:p>
          <a:p>
            <a:pPr algn="ctr"/>
            <a:r>
              <a:rPr lang="fr-FR" altLang="fr-FR" sz="4000">
                <a:solidFill>
                  <a:srgbClr val="00FFFF"/>
                </a:solidFill>
              </a:rPr>
              <a:t>Zone de Départ</a:t>
            </a:r>
          </a:p>
        </p:txBody>
      </p: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611188" y="1412875"/>
            <a:ext cx="792480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4175" indent="93663"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100263"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90763"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81263"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384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956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528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310063"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35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fr-FR" altLang="fr-FR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fr-FR" altLang="fr-FR" sz="320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Pontons de départ</a:t>
            </a:r>
          </a:p>
        </p:txBody>
      </p:sp>
      <p:pic>
        <p:nvPicPr>
          <p:cNvPr id="342022" name="Picture 6" descr="2008 Cazaubon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20938"/>
            <a:ext cx="3671887" cy="24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023" name="Picture 7" descr="Imag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3638550" cy="2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539750" y="5084763"/>
            <a:ext cx="35274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 b="1">
                <a:latin typeface="Arial" panose="020B0604020202020204" pitchFamily="34" charset="0"/>
                <a:cs typeface="Arial" panose="020B0604020202020204" pitchFamily="34" charset="0"/>
              </a:rPr>
              <a:t>Depuis 2006 évolution du cahier des charges national, la mire n’est plus la même. </a:t>
            </a:r>
            <a:br>
              <a:rPr lang="fr-FR" altLang="fr-FR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400" b="1">
                <a:latin typeface="Arial" panose="020B0604020202020204" pitchFamily="34" charset="0"/>
                <a:cs typeface="Arial" panose="020B0604020202020204" pitchFamily="34" charset="0"/>
              </a:rPr>
              <a:t>              Quelle règle ? </a:t>
            </a:r>
          </a:p>
        </p:txBody>
      </p:sp>
      <p:sp>
        <p:nvSpPr>
          <p:cNvPr id="342025" name="Rectangle 9"/>
          <p:cNvSpPr>
            <a:spLocks noChangeArrowheads="1"/>
          </p:cNvSpPr>
          <p:nvPr/>
        </p:nvSpPr>
        <p:spPr bwMode="auto">
          <a:xfrm>
            <a:off x="2987675" y="5876925"/>
            <a:ext cx="215900" cy="71913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26" name="Rectangle 10"/>
          <p:cNvSpPr>
            <a:spLocks noChangeArrowheads="1"/>
          </p:cNvSpPr>
          <p:nvPr/>
        </p:nvSpPr>
        <p:spPr bwMode="auto">
          <a:xfrm>
            <a:off x="3203575" y="5876925"/>
            <a:ext cx="215900" cy="71913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27" name="AutoShape 11"/>
          <p:cNvSpPr>
            <a:spLocks noChangeArrowheads="1"/>
          </p:cNvSpPr>
          <p:nvPr/>
        </p:nvSpPr>
        <p:spPr bwMode="auto">
          <a:xfrm>
            <a:off x="2195513" y="6092825"/>
            <a:ext cx="649287" cy="144463"/>
          </a:xfrm>
          <a:prstGeom prst="notchedRightArrow">
            <a:avLst>
              <a:gd name="adj1" fmla="val 50000"/>
              <a:gd name="adj2" fmla="val 112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28" name="Text Box 12"/>
          <p:cNvSpPr txBox="1">
            <a:spLocks noChangeArrowheads="1"/>
          </p:cNvSpPr>
          <p:nvPr/>
        </p:nvSpPr>
        <p:spPr bwMode="auto">
          <a:xfrm>
            <a:off x="1403350" y="6237288"/>
            <a:ext cx="172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/>
              <a:t>Sens de la course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4400">
                <a:solidFill>
                  <a:srgbClr val="00FFFF"/>
                </a:solidFill>
              </a:rPr>
              <a:t>Les Zones au DEPART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403648" y="2996952"/>
            <a:ext cx="7054552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La zone d’échauffement,</a:t>
            </a:r>
          </a:p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La ligne de départ,</a:t>
            </a:r>
          </a:p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La zone dite « des 100m » n’existe plus depuis 2014</a:t>
            </a:r>
            <a:br>
              <a:rPr lang="fr-FR" altLang="fr-F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</a:br>
            <a:endParaRPr lang="fr-FR" altLang="fr-FR" i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57200" y="2057400"/>
            <a:ext cx="8305800" cy="5191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800">
                <a:solidFill>
                  <a:schemeClr val="bg2"/>
                </a:solidFill>
                <a:latin typeface="Berlin Sans FB" panose="020E0602020502020306" pitchFamily="34" charset="0"/>
              </a:rPr>
              <a:t>3</a:t>
            </a:r>
            <a:r>
              <a:rPr lang="fr-FR" altLang="fr-FR">
                <a:solidFill>
                  <a:schemeClr val="bg2"/>
                </a:solidFill>
                <a:latin typeface="Berlin Sans FB" panose="020E0602020502020306" pitchFamily="34" charset="0"/>
              </a:rPr>
              <a:t> ZONES DISTINCTES à surveiller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82" name="Rectangle 186"/>
          <p:cNvSpPr>
            <a:spLocks noChangeArrowheads="1"/>
          </p:cNvSpPr>
          <p:nvPr/>
        </p:nvSpPr>
        <p:spPr bwMode="auto">
          <a:xfrm>
            <a:off x="7391400" y="0"/>
            <a:ext cx="1600200" cy="2438400"/>
          </a:xfrm>
          <a:prstGeom prst="rect">
            <a:avLst/>
          </a:prstGeom>
          <a:solidFill>
            <a:srgbClr val="00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3200">
                <a:solidFill>
                  <a:srgbClr val="00FFFF"/>
                </a:solidFill>
              </a:rPr>
              <a:t>Les Zones au DEPART</a:t>
            </a:r>
          </a:p>
        </p:txBody>
      </p:sp>
      <p:grpSp>
        <p:nvGrpSpPr>
          <p:cNvPr id="106525" name="Group 29"/>
          <p:cNvGrpSpPr>
            <a:grpSpLocks/>
          </p:cNvGrpSpPr>
          <p:nvPr/>
        </p:nvGrpSpPr>
        <p:grpSpPr bwMode="auto">
          <a:xfrm rot="10439138">
            <a:off x="7543800" y="1600200"/>
            <a:ext cx="457200" cy="574675"/>
            <a:chOff x="2160" y="1536"/>
            <a:chExt cx="384" cy="672"/>
          </a:xfrm>
        </p:grpSpPr>
        <p:sp>
          <p:nvSpPr>
            <p:cNvPr id="106526" name="Oval 30"/>
            <p:cNvSpPr>
              <a:spLocks noChangeArrowheads="1"/>
            </p:cNvSpPr>
            <p:nvPr/>
          </p:nvSpPr>
          <p:spPr bwMode="auto">
            <a:xfrm>
              <a:off x="2304" y="1536"/>
              <a:ext cx="96" cy="67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27" name="Line 31"/>
            <p:cNvSpPr>
              <a:spLocks noChangeShapeType="1"/>
            </p:cNvSpPr>
            <p:nvPr/>
          </p:nvSpPr>
          <p:spPr bwMode="auto">
            <a:xfrm flipH="1">
              <a:off x="2160" y="1680"/>
              <a:ext cx="192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28" name="Line 32"/>
            <p:cNvSpPr>
              <a:spLocks noChangeShapeType="1"/>
            </p:cNvSpPr>
            <p:nvPr/>
          </p:nvSpPr>
          <p:spPr bwMode="auto">
            <a:xfrm flipH="1">
              <a:off x="2160" y="1824"/>
              <a:ext cx="192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29" name="Line 33"/>
            <p:cNvSpPr>
              <a:spLocks noChangeShapeType="1"/>
            </p:cNvSpPr>
            <p:nvPr/>
          </p:nvSpPr>
          <p:spPr bwMode="auto">
            <a:xfrm>
              <a:off x="2352" y="1728"/>
              <a:ext cx="192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30" name="Line 34"/>
            <p:cNvSpPr>
              <a:spLocks noChangeShapeType="1"/>
            </p:cNvSpPr>
            <p:nvPr/>
          </p:nvSpPr>
          <p:spPr bwMode="auto">
            <a:xfrm>
              <a:off x="2352" y="1872"/>
              <a:ext cx="192" cy="19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6531" name="Group 35"/>
          <p:cNvGrpSpPr>
            <a:grpSpLocks/>
          </p:cNvGrpSpPr>
          <p:nvPr/>
        </p:nvGrpSpPr>
        <p:grpSpPr bwMode="auto">
          <a:xfrm>
            <a:off x="8534400" y="1066800"/>
            <a:ext cx="457200" cy="574675"/>
            <a:chOff x="2160" y="1536"/>
            <a:chExt cx="384" cy="672"/>
          </a:xfrm>
        </p:grpSpPr>
        <p:sp>
          <p:nvSpPr>
            <p:cNvPr id="106532" name="Oval 36"/>
            <p:cNvSpPr>
              <a:spLocks noChangeArrowheads="1"/>
            </p:cNvSpPr>
            <p:nvPr/>
          </p:nvSpPr>
          <p:spPr bwMode="auto">
            <a:xfrm>
              <a:off x="2304" y="1536"/>
              <a:ext cx="96" cy="672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33" name="Line 37"/>
            <p:cNvSpPr>
              <a:spLocks noChangeShapeType="1"/>
            </p:cNvSpPr>
            <p:nvPr/>
          </p:nvSpPr>
          <p:spPr bwMode="auto">
            <a:xfrm flipH="1">
              <a:off x="2160" y="1680"/>
              <a:ext cx="192" cy="19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34" name="Line 38"/>
            <p:cNvSpPr>
              <a:spLocks noChangeShapeType="1"/>
            </p:cNvSpPr>
            <p:nvPr/>
          </p:nvSpPr>
          <p:spPr bwMode="auto">
            <a:xfrm flipH="1">
              <a:off x="2160" y="1824"/>
              <a:ext cx="192" cy="19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35" name="Line 39"/>
            <p:cNvSpPr>
              <a:spLocks noChangeShapeType="1"/>
            </p:cNvSpPr>
            <p:nvPr/>
          </p:nvSpPr>
          <p:spPr bwMode="auto">
            <a:xfrm>
              <a:off x="2352" y="1728"/>
              <a:ext cx="192" cy="19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36" name="Line 40"/>
            <p:cNvSpPr>
              <a:spLocks noChangeShapeType="1"/>
            </p:cNvSpPr>
            <p:nvPr/>
          </p:nvSpPr>
          <p:spPr bwMode="auto">
            <a:xfrm>
              <a:off x="2352" y="1872"/>
              <a:ext cx="192" cy="19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6537" name="Group 41"/>
          <p:cNvGrpSpPr>
            <a:grpSpLocks/>
          </p:cNvGrpSpPr>
          <p:nvPr/>
        </p:nvGrpSpPr>
        <p:grpSpPr bwMode="auto">
          <a:xfrm>
            <a:off x="8686800" y="381000"/>
            <a:ext cx="457200" cy="574675"/>
            <a:chOff x="2160" y="1536"/>
            <a:chExt cx="384" cy="672"/>
          </a:xfrm>
        </p:grpSpPr>
        <p:sp>
          <p:nvSpPr>
            <p:cNvPr id="106538" name="Oval 42"/>
            <p:cNvSpPr>
              <a:spLocks noChangeArrowheads="1"/>
            </p:cNvSpPr>
            <p:nvPr/>
          </p:nvSpPr>
          <p:spPr bwMode="auto">
            <a:xfrm>
              <a:off x="2304" y="1536"/>
              <a:ext cx="96" cy="67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39" name="Line 43"/>
            <p:cNvSpPr>
              <a:spLocks noChangeShapeType="1"/>
            </p:cNvSpPr>
            <p:nvPr/>
          </p:nvSpPr>
          <p:spPr bwMode="auto">
            <a:xfrm flipH="1">
              <a:off x="2160" y="1680"/>
              <a:ext cx="192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40" name="Line 44"/>
            <p:cNvSpPr>
              <a:spLocks noChangeShapeType="1"/>
            </p:cNvSpPr>
            <p:nvPr/>
          </p:nvSpPr>
          <p:spPr bwMode="auto">
            <a:xfrm flipH="1">
              <a:off x="2160" y="1824"/>
              <a:ext cx="192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41" name="Line 45"/>
            <p:cNvSpPr>
              <a:spLocks noChangeShapeType="1"/>
            </p:cNvSpPr>
            <p:nvPr/>
          </p:nvSpPr>
          <p:spPr bwMode="auto">
            <a:xfrm>
              <a:off x="2352" y="1728"/>
              <a:ext cx="192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42" name="Line 46"/>
            <p:cNvSpPr>
              <a:spLocks noChangeShapeType="1"/>
            </p:cNvSpPr>
            <p:nvPr/>
          </p:nvSpPr>
          <p:spPr bwMode="auto">
            <a:xfrm>
              <a:off x="2352" y="1872"/>
              <a:ext cx="192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6543" name="Group 47"/>
          <p:cNvGrpSpPr>
            <a:grpSpLocks/>
          </p:cNvGrpSpPr>
          <p:nvPr/>
        </p:nvGrpSpPr>
        <p:grpSpPr bwMode="auto">
          <a:xfrm rot="16200000">
            <a:off x="7831138" y="169862"/>
            <a:ext cx="457200" cy="574675"/>
            <a:chOff x="2160" y="1536"/>
            <a:chExt cx="384" cy="672"/>
          </a:xfrm>
        </p:grpSpPr>
        <p:sp>
          <p:nvSpPr>
            <p:cNvPr id="106544" name="Oval 48"/>
            <p:cNvSpPr>
              <a:spLocks noChangeArrowheads="1"/>
            </p:cNvSpPr>
            <p:nvPr/>
          </p:nvSpPr>
          <p:spPr bwMode="auto">
            <a:xfrm>
              <a:off x="2304" y="1536"/>
              <a:ext cx="96" cy="6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45" name="Line 49"/>
            <p:cNvSpPr>
              <a:spLocks noChangeShapeType="1"/>
            </p:cNvSpPr>
            <p:nvPr/>
          </p:nvSpPr>
          <p:spPr bwMode="auto">
            <a:xfrm flipH="1">
              <a:off x="2160" y="1680"/>
              <a:ext cx="19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46" name="Line 50"/>
            <p:cNvSpPr>
              <a:spLocks noChangeShapeType="1"/>
            </p:cNvSpPr>
            <p:nvPr/>
          </p:nvSpPr>
          <p:spPr bwMode="auto">
            <a:xfrm flipH="1">
              <a:off x="2160" y="1824"/>
              <a:ext cx="19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47" name="Line 51"/>
            <p:cNvSpPr>
              <a:spLocks noChangeShapeType="1"/>
            </p:cNvSpPr>
            <p:nvPr/>
          </p:nvSpPr>
          <p:spPr bwMode="auto">
            <a:xfrm>
              <a:off x="2352" y="1728"/>
              <a:ext cx="19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48" name="Line 52"/>
            <p:cNvSpPr>
              <a:spLocks noChangeShapeType="1"/>
            </p:cNvSpPr>
            <p:nvPr/>
          </p:nvSpPr>
          <p:spPr bwMode="auto">
            <a:xfrm>
              <a:off x="2352" y="1872"/>
              <a:ext cx="192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6549" name="Group 53"/>
          <p:cNvGrpSpPr>
            <a:grpSpLocks/>
          </p:cNvGrpSpPr>
          <p:nvPr/>
        </p:nvGrpSpPr>
        <p:grpSpPr bwMode="auto">
          <a:xfrm>
            <a:off x="8382000" y="1828800"/>
            <a:ext cx="457200" cy="574675"/>
            <a:chOff x="2160" y="1536"/>
            <a:chExt cx="384" cy="672"/>
          </a:xfrm>
        </p:grpSpPr>
        <p:sp>
          <p:nvSpPr>
            <p:cNvPr id="106550" name="Oval 54"/>
            <p:cNvSpPr>
              <a:spLocks noChangeArrowheads="1"/>
            </p:cNvSpPr>
            <p:nvPr/>
          </p:nvSpPr>
          <p:spPr bwMode="auto">
            <a:xfrm>
              <a:off x="2304" y="1536"/>
              <a:ext cx="96" cy="67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51" name="Line 55"/>
            <p:cNvSpPr>
              <a:spLocks noChangeShapeType="1"/>
            </p:cNvSpPr>
            <p:nvPr/>
          </p:nvSpPr>
          <p:spPr bwMode="auto">
            <a:xfrm flipH="1">
              <a:off x="2160" y="1680"/>
              <a:ext cx="192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52" name="Line 56"/>
            <p:cNvSpPr>
              <a:spLocks noChangeShapeType="1"/>
            </p:cNvSpPr>
            <p:nvPr/>
          </p:nvSpPr>
          <p:spPr bwMode="auto">
            <a:xfrm flipH="1">
              <a:off x="2160" y="1824"/>
              <a:ext cx="192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53" name="Line 57"/>
            <p:cNvSpPr>
              <a:spLocks noChangeShapeType="1"/>
            </p:cNvSpPr>
            <p:nvPr/>
          </p:nvSpPr>
          <p:spPr bwMode="auto">
            <a:xfrm>
              <a:off x="2352" y="1728"/>
              <a:ext cx="192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54" name="Line 58"/>
            <p:cNvSpPr>
              <a:spLocks noChangeShapeType="1"/>
            </p:cNvSpPr>
            <p:nvPr/>
          </p:nvSpPr>
          <p:spPr bwMode="auto">
            <a:xfrm>
              <a:off x="2352" y="1872"/>
              <a:ext cx="192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6620" name="Oval 124"/>
          <p:cNvSpPr>
            <a:spLocks noChangeArrowheads="1"/>
          </p:cNvSpPr>
          <p:nvPr/>
        </p:nvSpPr>
        <p:spPr bwMode="auto">
          <a:xfrm>
            <a:off x="8077200" y="152400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621" name="Oval 125"/>
          <p:cNvSpPr>
            <a:spLocks noChangeArrowheads="1"/>
          </p:cNvSpPr>
          <p:nvPr/>
        </p:nvSpPr>
        <p:spPr bwMode="auto">
          <a:xfrm>
            <a:off x="8153400" y="609600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622" name="Oval 126"/>
          <p:cNvSpPr>
            <a:spLocks noChangeArrowheads="1"/>
          </p:cNvSpPr>
          <p:nvPr/>
        </p:nvSpPr>
        <p:spPr bwMode="auto">
          <a:xfrm>
            <a:off x="8153400" y="914400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623" name="Oval 127"/>
          <p:cNvSpPr>
            <a:spLocks noChangeArrowheads="1"/>
          </p:cNvSpPr>
          <p:nvPr/>
        </p:nvSpPr>
        <p:spPr bwMode="auto">
          <a:xfrm>
            <a:off x="8153400" y="1295400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624" name="Oval 128"/>
          <p:cNvSpPr>
            <a:spLocks noChangeArrowheads="1"/>
          </p:cNvSpPr>
          <p:nvPr/>
        </p:nvSpPr>
        <p:spPr bwMode="auto">
          <a:xfrm>
            <a:off x="8153400" y="1676400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625" name="Oval 129"/>
          <p:cNvSpPr>
            <a:spLocks noChangeArrowheads="1"/>
          </p:cNvSpPr>
          <p:nvPr/>
        </p:nvSpPr>
        <p:spPr bwMode="auto">
          <a:xfrm>
            <a:off x="8153400" y="2057400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626" name="Oval 130"/>
          <p:cNvSpPr>
            <a:spLocks noChangeArrowheads="1"/>
          </p:cNvSpPr>
          <p:nvPr/>
        </p:nvSpPr>
        <p:spPr bwMode="auto">
          <a:xfrm>
            <a:off x="8153400" y="2438400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6627" name="Group 131"/>
          <p:cNvGrpSpPr>
            <a:grpSpLocks/>
          </p:cNvGrpSpPr>
          <p:nvPr/>
        </p:nvGrpSpPr>
        <p:grpSpPr bwMode="auto">
          <a:xfrm rot="10800000">
            <a:off x="7543800" y="914400"/>
            <a:ext cx="457200" cy="574675"/>
            <a:chOff x="2160" y="1536"/>
            <a:chExt cx="384" cy="672"/>
          </a:xfrm>
        </p:grpSpPr>
        <p:sp>
          <p:nvSpPr>
            <p:cNvPr id="106628" name="Oval 132"/>
            <p:cNvSpPr>
              <a:spLocks noChangeArrowheads="1"/>
            </p:cNvSpPr>
            <p:nvPr/>
          </p:nvSpPr>
          <p:spPr bwMode="auto">
            <a:xfrm>
              <a:off x="2304" y="1536"/>
              <a:ext cx="96" cy="672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29" name="Line 133"/>
            <p:cNvSpPr>
              <a:spLocks noChangeShapeType="1"/>
            </p:cNvSpPr>
            <p:nvPr/>
          </p:nvSpPr>
          <p:spPr bwMode="auto">
            <a:xfrm flipH="1">
              <a:off x="2160" y="1680"/>
              <a:ext cx="192" cy="192"/>
            </a:xfrm>
            <a:prstGeom prst="line">
              <a:avLst/>
            </a:prstGeom>
            <a:noFill/>
            <a:ln w="2857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30" name="Line 134"/>
            <p:cNvSpPr>
              <a:spLocks noChangeShapeType="1"/>
            </p:cNvSpPr>
            <p:nvPr/>
          </p:nvSpPr>
          <p:spPr bwMode="auto">
            <a:xfrm flipH="1">
              <a:off x="2160" y="1824"/>
              <a:ext cx="192" cy="192"/>
            </a:xfrm>
            <a:prstGeom prst="line">
              <a:avLst/>
            </a:prstGeom>
            <a:noFill/>
            <a:ln w="2857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31" name="Line 135"/>
            <p:cNvSpPr>
              <a:spLocks noChangeShapeType="1"/>
            </p:cNvSpPr>
            <p:nvPr/>
          </p:nvSpPr>
          <p:spPr bwMode="auto">
            <a:xfrm>
              <a:off x="2352" y="1728"/>
              <a:ext cx="192" cy="192"/>
            </a:xfrm>
            <a:prstGeom prst="line">
              <a:avLst/>
            </a:prstGeom>
            <a:noFill/>
            <a:ln w="2857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32" name="Line 136"/>
            <p:cNvSpPr>
              <a:spLocks noChangeShapeType="1"/>
            </p:cNvSpPr>
            <p:nvPr/>
          </p:nvSpPr>
          <p:spPr bwMode="auto">
            <a:xfrm>
              <a:off x="2352" y="1872"/>
              <a:ext cx="192" cy="192"/>
            </a:xfrm>
            <a:prstGeom prst="line">
              <a:avLst/>
            </a:prstGeom>
            <a:noFill/>
            <a:ln w="2857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6645" name="AutoShape 149"/>
          <p:cNvSpPr>
            <a:spLocks noChangeArrowheads="1"/>
          </p:cNvSpPr>
          <p:nvPr/>
        </p:nvSpPr>
        <p:spPr bwMode="auto">
          <a:xfrm>
            <a:off x="7924800" y="2286000"/>
            <a:ext cx="395288" cy="266700"/>
          </a:xfrm>
          <a:prstGeom prst="curvedUpArrow">
            <a:avLst>
              <a:gd name="adj1" fmla="val 29643"/>
              <a:gd name="adj2" fmla="val 5928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646" name="AutoShape 150"/>
          <p:cNvSpPr>
            <a:spLocks noChangeArrowheads="1"/>
          </p:cNvSpPr>
          <p:nvPr/>
        </p:nvSpPr>
        <p:spPr bwMode="auto">
          <a:xfrm rot="10800000">
            <a:off x="8001000" y="69850"/>
            <a:ext cx="515938" cy="311150"/>
          </a:xfrm>
          <a:prstGeom prst="curvedUpArrow">
            <a:avLst>
              <a:gd name="adj1" fmla="val 33163"/>
              <a:gd name="adj2" fmla="val 6632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660" name="Line 164"/>
          <p:cNvSpPr>
            <a:spLocks noChangeShapeType="1"/>
          </p:cNvSpPr>
          <p:nvPr/>
        </p:nvSpPr>
        <p:spPr bwMode="auto">
          <a:xfrm>
            <a:off x="533400" y="53340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grpSp>
        <p:nvGrpSpPr>
          <p:cNvPr id="106680" name="Group 184"/>
          <p:cNvGrpSpPr>
            <a:grpSpLocks/>
          </p:cNvGrpSpPr>
          <p:nvPr/>
        </p:nvGrpSpPr>
        <p:grpSpPr bwMode="auto">
          <a:xfrm>
            <a:off x="0" y="1447800"/>
            <a:ext cx="8153400" cy="5334000"/>
            <a:chOff x="0" y="912"/>
            <a:chExt cx="5136" cy="3360"/>
          </a:xfrm>
        </p:grpSpPr>
        <p:sp>
          <p:nvSpPr>
            <p:cNvPr id="106502" name="Rectangle 6"/>
            <p:cNvSpPr>
              <a:spLocks noChangeArrowheads="1"/>
            </p:cNvSpPr>
            <p:nvPr/>
          </p:nvSpPr>
          <p:spPr bwMode="auto">
            <a:xfrm>
              <a:off x="432" y="3840"/>
              <a:ext cx="4704" cy="144"/>
            </a:xfrm>
            <a:prstGeom prst="rect">
              <a:avLst/>
            </a:prstGeom>
            <a:solidFill>
              <a:srgbClr val="714400"/>
            </a:solidFill>
            <a:ln w="12700">
              <a:solidFill>
                <a:srgbClr val="7144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03" name="Rectangle 7"/>
            <p:cNvSpPr>
              <a:spLocks noChangeArrowheads="1"/>
            </p:cNvSpPr>
            <p:nvPr/>
          </p:nvSpPr>
          <p:spPr bwMode="auto">
            <a:xfrm>
              <a:off x="672" y="3696"/>
              <a:ext cx="144" cy="288"/>
            </a:xfrm>
            <a:prstGeom prst="rect">
              <a:avLst/>
            </a:prstGeom>
            <a:solidFill>
              <a:srgbClr val="714400"/>
            </a:solidFill>
            <a:ln w="12700">
              <a:solidFill>
                <a:srgbClr val="7144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fr-FR" b="1"/>
                <a:t>1</a:t>
              </a:r>
            </a:p>
          </p:txBody>
        </p:sp>
        <p:sp>
          <p:nvSpPr>
            <p:cNvPr id="106504" name="Rectangle 8"/>
            <p:cNvSpPr>
              <a:spLocks noChangeArrowheads="1"/>
            </p:cNvSpPr>
            <p:nvPr/>
          </p:nvSpPr>
          <p:spPr bwMode="auto">
            <a:xfrm>
              <a:off x="1296" y="3696"/>
              <a:ext cx="144" cy="288"/>
            </a:xfrm>
            <a:prstGeom prst="rect">
              <a:avLst/>
            </a:prstGeom>
            <a:solidFill>
              <a:srgbClr val="714400"/>
            </a:solidFill>
            <a:ln w="12700">
              <a:solidFill>
                <a:srgbClr val="7144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fr-FR" b="1"/>
                <a:t>2</a:t>
              </a:r>
            </a:p>
          </p:txBody>
        </p:sp>
        <p:sp>
          <p:nvSpPr>
            <p:cNvPr id="106505" name="Rectangle 9"/>
            <p:cNvSpPr>
              <a:spLocks noChangeArrowheads="1"/>
            </p:cNvSpPr>
            <p:nvPr/>
          </p:nvSpPr>
          <p:spPr bwMode="auto">
            <a:xfrm>
              <a:off x="1968" y="3696"/>
              <a:ext cx="144" cy="288"/>
            </a:xfrm>
            <a:prstGeom prst="rect">
              <a:avLst/>
            </a:prstGeom>
            <a:solidFill>
              <a:srgbClr val="714400"/>
            </a:solidFill>
            <a:ln w="12700">
              <a:solidFill>
                <a:srgbClr val="7144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fr-FR" b="1"/>
                <a:t>3</a:t>
              </a:r>
            </a:p>
          </p:txBody>
        </p:sp>
        <p:sp>
          <p:nvSpPr>
            <p:cNvPr id="106506" name="Rectangle 10"/>
            <p:cNvSpPr>
              <a:spLocks noChangeArrowheads="1"/>
            </p:cNvSpPr>
            <p:nvPr/>
          </p:nvSpPr>
          <p:spPr bwMode="auto">
            <a:xfrm>
              <a:off x="2688" y="3696"/>
              <a:ext cx="144" cy="288"/>
            </a:xfrm>
            <a:prstGeom prst="rect">
              <a:avLst/>
            </a:prstGeom>
            <a:solidFill>
              <a:srgbClr val="714400"/>
            </a:solidFill>
            <a:ln w="12700">
              <a:solidFill>
                <a:srgbClr val="7144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fr-FR" b="1"/>
                <a:t>4</a:t>
              </a:r>
            </a:p>
          </p:txBody>
        </p:sp>
        <p:sp>
          <p:nvSpPr>
            <p:cNvPr id="106507" name="Rectangle 11"/>
            <p:cNvSpPr>
              <a:spLocks noChangeArrowheads="1"/>
            </p:cNvSpPr>
            <p:nvPr/>
          </p:nvSpPr>
          <p:spPr bwMode="auto">
            <a:xfrm>
              <a:off x="3408" y="3696"/>
              <a:ext cx="144" cy="288"/>
            </a:xfrm>
            <a:prstGeom prst="rect">
              <a:avLst/>
            </a:prstGeom>
            <a:solidFill>
              <a:srgbClr val="714400"/>
            </a:solidFill>
            <a:ln w="12700">
              <a:solidFill>
                <a:srgbClr val="7144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fr-FR" b="1"/>
                <a:t>5</a:t>
              </a:r>
            </a:p>
          </p:txBody>
        </p:sp>
        <p:sp>
          <p:nvSpPr>
            <p:cNvPr id="106508" name="Rectangle 12"/>
            <p:cNvSpPr>
              <a:spLocks noChangeArrowheads="1"/>
            </p:cNvSpPr>
            <p:nvPr/>
          </p:nvSpPr>
          <p:spPr bwMode="auto">
            <a:xfrm>
              <a:off x="4128" y="3696"/>
              <a:ext cx="144" cy="288"/>
            </a:xfrm>
            <a:prstGeom prst="rect">
              <a:avLst/>
            </a:prstGeom>
            <a:solidFill>
              <a:srgbClr val="714400"/>
            </a:solidFill>
            <a:ln w="12700">
              <a:solidFill>
                <a:srgbClr val="7144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fr-FR" b="1"/>
                <a:t>6</a:t>
              </a:r>
            </a:p>
          </p:txBody>
        </p:sp>
        <p:sp>
          <p:nvSpPr>
            <p:cNvPr id="106509" name="Oval 13"/>
            <p:cNvSpPr>
              <a:spLocks noChangeArrowheads="1"/>
            </p:cNvSpPr>
            <p:nvPr/>
          </p:nvSpPr>
          <p:spPr bwMode="auto">
            <a:xfrm>
              <a:off x="1008" y="297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10" name="Oval 14"/>
            <p:cNvSpPr>
              <a:spLocks noChangeArrowheads="1"/>
            </p:cNvSpPr>
            <p:nvPr/>
          </p:nvSpPr>
          <p:spPr bwMode="auto">
            <a:xfrm>
              <a:off x="384" y="297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11" name="Oval 15"/>
            <p:cNvSpPr>
              <a:spLocks noChangeArrowheads="1"/>
            </p:cNvSpPr>
            <p:nvPr/>
          </p:nvSpPr>
          <p:spPr bwMode="auto">
            <a:xfrm>
              <a:off x="1680" y="297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12" name="Oval 16"/>
            <p:cNvSpPr>
              <a:spLocks noChangeArrowheads="1"/>
            </p:cNvSpPr>
            <p:nvPr/>
          </p:nvSpPr>
          <p:spPr bwMode="auto">
            <a:xfrm>
              <a:off x="384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13" name="Oval 17"/>
            <p:cNvSpPr>
              <a:spLocks noChangeArrowheads="1"/>
            </p:cNvSpPr>
            <p:nvPr/>
          </p:nvSpPr>
          <p:spPr bwMode="auto">
            <a:xfrm>
              <a:off x="2400" y="297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14" name="Oval 18"/>
            <p:cNvSpPr>
              <a:spLocks noChangeArrowheads="1"/>
            </p:cNvSpPr>
            <p:nvPr/>
          </p:nvSpPr>
          <p:spPr bwMode="auto">
            <a:xfrm>
              <a:off x="4512" y="297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15" name="Oval 19"/>
            <p:cNvSpPr>
              <a:spLocks noChangeArrowheads="1"/>
            </p:cNvSpPr>
            <p:nvPr/>
          </p:nvSpPr>
          <p:spPr bwMode="auto">
            <a:xfrm>
              <a:off x="3792" y="297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16" name="Oval 20"/>
            <p:cNvSpPr>
              <a:spLocks noChangeArrowheads="1"/>
            </p:cNvSpPr>
            <p:nvPr/>
          </p:nvSpPr>
          <p:spPr bwMode="auto">
            <a:xfrm>
              <a:off x="3072" y="297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17" name="Oval 21"/>
            <p:cNvSpPr>
              <a:spLocks noChangeArrowheads="1"/>
            </p:cNvSpPr>
            <p:nvPr/>
          </p:nvSpPr>
          <p:spPr bwMode="auto">
            <a:xfrm>
              <a:off x="1680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18" name="Oval 22"/>
            <p:cNvSpPr>
              <a:spLocks noChangeArrowheads="1"/>
            </p:cNvSpPr>
            <p:nvPr/>
          </p:nvSpPr>
          <p:spPr bwMode="auto">
            <a:xfrm>
              <a:off x="2400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19" name="Oval 23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20" name="Oval 24"/>
            <p:cNvSpPr>
              <a:spLocks noChangeArrowheads="1"/>
            </p:cNvSpPr>
            <p:nvPr/>
          </p:nvSpPr>
          <p:spPr bwMode="auto">
            <a:xfrm>
              <a:off x="3792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21" name="Oval 25"/>
            <p:cNvSpPr>
              <a:spLocks noChangeArrowheads="1"/>
            </p:cNvSpPr>
            <p:nvPr/>
          </p:nvSpPr>
          <p:spPr bwMode="auto">
            <a:xfrm>
              <a:off x="4512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22" name="Oval 26"/>
            <p:cNvSpPr>
              <a:spLocks noChangeArrowheads="1"/>
            </p:cNvSpPr>
            <p:nvPr/>
          </p:nvSpPr>
          <p:spPr bwMode="auto">
            <a:xfrm>
              <a:off x="1008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23" name="Rectangle 27"/>
            <p:cNvSpPr>
              <a:spLocks noChangeArrowheads="1"/>
            </p:cNvSpPr>
            <p:nvPr/>
          </p:nvSpPr>
          <p:spPr bwMode="auto">
            <a:xfrm>
              <a:off x="0" y="3168"/>
              <a:ext cx="240" cy="336"/>
            </a:xfrm>
            <a:prstGeom prst="rect">
              <a:avLst/>
            </a:prstGeom>
            <a:solidFill>
              <a:srgbClr val="3E1403"/>
            </a:solidFill>
            <a:ln w="12700">
              <a:solidFill>
                <a:srgbClr val="3E14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55" name="Freeform 59"/>
            <p:cNvSpPr>
              <a:spLocks/>
            </p:cNvSpPr>
            <p:nvPr/>
          </p:nvSpPr>
          <p:spPr bwMode="auto">
            <a:xfrm>
              <a:off x="0" y="3120"/>
              <a:ext cx="400" cy="91"/>
            </a:xfrm>
            <a:custGeom>
              <a:avLst/>
              <a:gdLst>
                <a:gd name="T0" fmla="*/ 39 w 400"/>
                <a:gd name="T1" fmla="*/ 54 h 91"/>
                <a:gd name="T2" fmla="*/ 384 w 400"/>
                <a:gd name="T3" fmla="*/ 45 h 91"/>
                <a:gd name="T4" fmla="*/ 393 w 400"/>
                <a:gd name="T5" fmla="*/ 8 h 91"/>
                <a:gd name="T6" fmla="*/ 366 w 400"/>
                <a:gd name="T7" fmla="*/ 17 h 91"/>
                <a:gd name="T8" fmla="*/ 248 w 400"/>
                <a:gd name="T9" fmla="*/ 45 h 91"/>
                <a:gd name="T10" fmla="*/ 75 w 400"/>
                <a:gd name="T11" fmla="*/ 45 h 91"/>
                <a:gd name="T12" fmla="*/ 39 w 400"/>
                <a:gd name="T13" fmla="*/ 5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91">
                  <a:moveTo>
                    <a:pt x="39" y="54"/>
                  </a:moveTo>
                  <a:cubicBezTo>
                    <a:pt x="149" y="91"/>
                    <a:pt x="274" y="82"/>
                    <a:pt x="384" y="45"/>
                  </a:cubicBezTo>
                  <a:cubicBezTo>
                    <a:pt x="387" y="33"/>
                    <a:pt x="400" y="19"/>
                    <a:pt x="393" y="8"/>
                  </a:cubicBezTo>
                  <a:cubicBezTo>
                    <a:pt x="388" y="0"/>
                    <a:pt x="375" y="14"/>
                    <a:pt x="366" y="17"/>
                  </a:cubicBezTo>
                  <a:cubicBezTo>
                    <a:pt x="327" y="31"/>
                    <a:pt x="288" y="35"/>
                    <a:pt x="248" y="45"/>
                  </a:cubicBezTo>
                  <a:cubicBezTo>
                    <a:pt x="162" y="33"/>
                    <a:pt x="182" y="31"/>
                    <a:pt x="75" y="45"/>
                  </a:cubicBezTo>
                  <a:cubicBezTo>
                    <a:pt x="0" y="55"/>
                    <a:pt x="72" y="54"/>
                    <a:pt x="39" y="54"/>
                  </a:cubicBezTo>
                  <a:close/>
                </a:path>
              </a:pathLst>
            </a:custGeom>
            <a:solidFill>
              <a:srgbClr val="3E14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fr-FR"/>
            </a:p>
          </p:txBody>
        </p:sp>
        <p:sp>
          <p:nvSpPr>
            <p:cNvPr id="106556" name="Oval 60"/>
            <p:cNvSpPr>
              <a:spLocks noChangeArrowheads="1"/>
            </p:cNvSpPr>
            <p:nvPr/>
          </p:nvSpPr>
          <p:spPr bwMode="auto">
            <a:xfrm>
              <a:off x="384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57" name="Oval 61"/>
            <p:cNvSpPr>
              <a:spLocks noChangeArrowheads="1"/>
            </p:cNvSpPr>
            <p:nvPr/>
          </p:nvSpPr>
          <p:spPr bwMode="auto">
            <a:xfrm>
              <a:off x="1680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58" name="Oval 62"/>
            <p:cNvSpPr>
              <a:spLocks noChangeArrowheads="1"/>
            </p:cNvSpPr>
            <p:nvPr/>
          </p:nvSpPr>
          <p:spPr bwMode="auto">
            <a:xfrm>
              <a:off x="2400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59" name="Oval 63"/>
            <p:cNvSpPr>
              <a:spLocks noChangeArrowheads="1"/>
            </p:cNvSpPr>
            <p:nvPr/>
          </p:nvSpPr>
          <p:spPr bwMode="auto">
            <a:xfrm>
              <a:off x="3072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60" name="Oval 64"/>
            <p:cNvSpPr>
              <a:spLocks noChangeArrowheads="1"/>
            </p:cNvSpPr>
            <p:nvPr/>
          </p:nvSpPr>
          <p:spPr bwMode="auto">
            <a:xfrm>
              <a:off x="3792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61" name="Oval 65"/>
            <p:cNvSpPr>
              <a:spLocks noChangeArrowheads="1"/>
            </p:cNvSpPr>
            <p:nvPr/>
          </p:nvSpPr>
          <p:spPr bwMode="auto">
            <a:xfrm>
              <a:off x="4512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62" name="Oval 66"/>
            <p:cNvSpPr>
              <a:spLocks noChangeArrowheads="1"/>
            </p:cNvSpPr>
            <p:nvPr/>
          </p:nvSpPr>
          <p:spPr bwMode="auto">
            <a:xfrm>
              <a:off x="1008" y="2736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63" name="Oval 67"/>
            <p:cNvSpPr>
              <a:spLocks noChangeArrowheads="1"/>
            </p:cNvSpPr>
            <p:nvPr/>
          </p:nvSpPr>
          <p:spPr bwMode="auto">
            <a:xfrm>
              <a:off x="384" y="254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64" name="Oval 68"/>
            <p:cNvSpPr>
              <a:spLocks noChangeArrowheads="1"/>
            </p:cNvSpPr>
            <p:nvPr/>
          </p:nvSpPr>
          <p:spPr bwMode="auto">
            <a:xfrm>
              <a:off x="1680" y="254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65" name="Oval 69"/>
            <p:cNvSpPr>
              <a:spLocks noChangeArrowheads="1"/>
            </p:cNvSpPr>
            <p:nvPr/>
          </p:nvSpPr>
          <p:spPr bwMode="auto">
            <a:xfrm>
              <a:off x="2400" y="254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66" name="Oval 70"/>
            <p:cNvSpPr>
              <a:spLocks noChangeArrowheads="1"/>
            </p:cNvSpPr>
            <p:nvPr/>
          </p:nvSpPr>
          <p:spPr bwMode="auto">
            <a:xfrm>
              <a:off x="3072" y="254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67" name="Oval 71"/>
            <p:cNvSpPr>
              <a:spLocks noChangeArrowheads="1"/>
            </p:cNvSpPr>
            <p:nvPr/>
          </p:nvSpPr>
          <p:spPr bwMode="auto">
            <a:xfrm>
              <a:off x="3792" y="254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68" name="Oval 72"/>
            <p:cNvSpPr>
              <a:spLocks noChangeArrowheads="1"/>
            </p:cNvSpPr>
            <p:nvPr/>
          </p:nvSpPr>
          <p:spPr bwMode="auto">
            <a:xfrm>
              <a:off x="4512" y="2544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69" name="Oval 73"/>
            <p:cNvSpPr>
              <a:spLocks noChangeArrowheads="1"/>
            </p:cNvSpPr>
            <p:nvPr/>
          </p:nvSpPr>
          <p:spPr bwMode="auto">
            <a:xfrm>
              <a:off x="1008" y="254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70" name="Oval 74"/>
            <p:cNvSpPr>
              <a:spLocks noChangeArrowheads="1"/>
            </p:cNvSpPr>
            <p:nvPr/>
          </p:nvSpPr>
          <p:spPr bwMode="auto">
            <a:xfrm>
              <a:off x="384" y="206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71" name="Oval 75"/>
            <p:cNvSpPr>
              <a:spLocks noChangeArrowheads="1"/>
            </p:cNvSpPr>
            <p:nvPr/>
          </p:nvSpPr>
          <p:spPr bwMode="auto">
            <a:xfrm>
              <a:off x="1680" y="206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72" name="Oval 76"/>
            <p:cNvSpPr>
              <a:spLocks noChangeArrowheads="1"/>
            </p:cNvSpPr>
            <p:nvPr/>
          </p:nvSpPr>
          <p:spPr bwMode="auto">
            <a:xfrm>
              <a:off x="2400" y="206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73" name="Oval 77"/>
            <p:cNvSpPr>
              <a:spLocks noChangeArrowheads="1"/>
            </p:cNvSpPr>
            <p:nvPr/>
          </p:nvSpPr>
          <p:spPr bwMode="auto">
            <a:xfrm>
              <a:off x="3072" y="206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74" name="Oval 78"/>
            <p:cNvSpPr>
              <a:spLocks noChangeArrowheads="1"/>
            </p:cNvSpPr>
            <p:nvPr/>
          </p:nvSpPr>
          <p:spPr bwMode="auto">
            <a:xfrm>
              <a:off x="3792" y="206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75" name="Oval 79"/>
            <p:cNvSpPr>
              <a:spLocks noChangeArrowheads="1"/>
            </p:cNvSpPr>
            <p:nvPr/>
          </p:nvSpPr>
          <p:spPr bwMode="auto">
            <a:xfrm>
              <a:off x="4512" y="2064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76" name="Oval 80"/>
            <p:cNvSpPr>
              <a:spLocks noChangeArrowheads="1"/>
            </p:cNvSpPr>
            <p:nvPr/>
          </p:nvSpPr>
          <p:spPr bwMode="auto">
            <a:xfrm>
              <a:off x="1008" y="206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77" name="Oval 81"/>
            <p:cNvSpPr>
              <a:spLocks noChangeArrowheads="1"/>
            </p:cNvSpPr>
            <p:nvPr/>
          </p:nvSpPr>
          <p:spPr bwMode="auto">
            <a:xfrm>
              <a:off x="384" y="230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78" name="Oval 82"/>
            <p:cNvSpPr>
              <a:spLocks noChangeArrowheads="1"/>
            </p:cNvSpPr>
            <p:nvPr/>
          </p:nvSpPr>
          <p:spPr bwMode="auto">
            <a:xfrm>
              <a:off x="1680" y="230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79" name="Oval 83"/>
            <p:cNvSpPr>
              <a:spLocks noChangeArrowheads="1"/>
            </p:cNvSpPr>
            <p:nvPr/>
          </p:nvSpPr>
          <p:spPr bwMode="auto">
            <a:xfrm>
              <a:off x="2400" y="230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80" name="Oval 84"/>
            <p:cNvSpPr>
              <a:spLocks noChangeArrowheads="1"/>
            </p:cNvSpPr>
            <p:nvPr/>
          </p:nvSpPr>
          <p:spPr bwMode="auto">
            <a:xfrm>
              <a:off x="3072" y="230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81" name="Oval 85"/>
            <p:cNvSpPr>
              <a:spLocks noChangeArrowheads="1"/>
            </p:cNvSpPr>
            <p:nvPr/>
          </p:nvSpPr>
          <p:spPr bwMode="auto">
            <a:xfrm>
              <a:off x="3792" y="230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82" name="Oval 86"/>
            <p:cNvSpPr>
              <a:spLocks noChangeArrowheads="1"/>
            </p:cNvSpPr>
            <p:nvPr/>
          </p:nvSpPr>
          <p:spPr bwMode="auto">
            <a:xfrm>
              <a:off x="4512" y="2304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83" name="Oval 87"/>
            <p:cNvSpPr>
              <a:spLocks noChangeArrowheads="1"/>
            </p:cNvSpPr>
            <p:nvPr/>
          </p:nvSpPr>
          <p:spPr bwMode="auto">
            <a:xfrm>
              <a:off x="1008" y="230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84" name="Oval 88"/>
            <p:cNvSpPr>
              <a:spLocks noChangeArrowheads="1"/>
            </p:cNvSpPr>
            <p:nvPr/>
          </p:nvSpPr>
          <p:spPr bwMode="auto">
            <a:xfrm>
              <a:off x="384" y="158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85" name="Oval 89"/>
            <p:cNvSpPr>
              <a:spLocks noChangeArrowheads="1"/>
            </p:cNvSpPr>
            <p:nvPr/>
          </p:nvSpPr>
          <p:spPr bwMode="auto">
            <a:xfrm>
              <a:off x="1680" y="158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86" name="Oval 90"/>
            <p:cNvSpPr>
              <a:spLocks noChangeArrowheads="1"/>
            </p:cNvSpPr>
            <p:nvPr/>
          </p:nvSpPr>
          <p:spPr bwMode="auto">
            <a:xfrm>
              <a:off x="2400" y="158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87" name="Oval 91"/>
            <p:cNvSpPr>
              <a:spLocks noChangeArrowheads="1"/>
            </p:cNvSpPr>
            <p:nvPr/>
          </p:nvSpPr>
          <p:spPr bwMode="auto">
            <a:xfrm>
              <a:off x="3072" y="158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88" name="Oval 92"/>
            <p:cNvSpPr>
              <a:spLocks noChangeArrowheads="1"/>
            </p:cNvSpPr>
            <p:nvPr/>
          </p:nvSpPr>
          <p:spPr bwMode="auto">
            <a:xfrm>
              <a:off x="3792" y="158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89" name="Oval 93"/>
            <p:cNvSpPr>
              <a:spLocks noChangeArrowheads="1"/>
            </p:cNvSpPr>
            <p:nvPr/>
          </p:nvSpPr>
          <p:spPr bwMode="auto">
            <a:xfrm>
              <a:off x="4512" y="1584"/>
              <a:ext cx="48" cy="4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90" name="Oval 94"/>
            <p:cNvSpPr>
              <a:spLocks noChangeArrowheads="1"/>
            </p:cNvSpPr>
            <p:nvPr/>
          </p:nvSpPr>
          <p:spPr bwMode="auto">
            <a:xfrm>
              <a:off x="1008" y="158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91" name="Oval 95"/>
            <p:cNvSpPr>
              <a:spLocks noChangeArrowheads="1"/>
            </p:cNvSpPr>
            <p:nvPr/>
          </p:nvSpPr>
          <p:spPr bwMode="auto">
            <a:xfrm>
              <a:off x="384" y="182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92" name="Oval 96"/>
            <p:cNvSpPr>
              <a:spLocks noChangeArrowheads="1"/>
            </p:cNvSpPr>
            <p:nvPr/>
          </p:nvSpPr>
          <p:spPr bwMode="auto">
            <a:xfrm>
              <a:off x="1680" y="182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93" name="Oval 97"/>
            <p:cNvSpPr>
              <a:spLocks noChangeArrowheads="1"/>
            </p:cNvSpPr>
            <p:nvPr/>
          </p:nvSpPr>
          <p:spPr bwMode="auto">
            <a:xfrm>
              <a:off x="2400" y="182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94" name="Oval 98"/>
            <p:cNvSpPr>
              <a:spLocks noChangeArrowheads="1"/>
            </p:cNvSpPr>
            <p:nvPr/>
          </p:nvSpPr>
          <p:spPr bwMode="auto">
            <a:xfrm>
              <a:off x="3072" y="182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95" name="Oval 99"/>
            <p:cNvSpPr>
              <a:spLocks noChangeArrowheads="1"/>
            </p:cNvSpPr>
            <p:nvPr/>
          </p:nvSpPr>
          <p:spPr bwMode="auto">
            <a:xfrm>
              <a:off x="3792" y="182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96" name="Oval 100"/>
            <p:cNvSpPr>
              <a:spLocks noChangeArrowheads="1"/>
            </p:cNvSpPr>
            <p:nvPr/>
          </p:nvSpPr>
          <p:spPr bwMode="auto">
            <a:xfrm>
              <a:off x="4512" y="1824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97" name="Oval 101"/>
            <p:cNvSpPr>
              <a:spLocks noChangeArrowheads="1"/>
            </p:cNvSpPr>
            <p:nvPr/>
          </p:nvSpPr>
          <p:spPr bwMode="auto">
            <a:xfrm>
              <a:off x="1008" y="1825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98" name="Oval 102"/>
            <p:cNvSpPr>
              <a:spLocks noChangeArrowheads="1"/>
            </p:cNvSpPr>
            <p:nvPr/>
          </p:nvSpPr>
          <p:spPr bwMode="auto">
            <a:xfrm>
              <a:off x="384" y="134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99" name="Oval 103"/>
            <p:cNvSpPr>
              <a:spLocks noChangeArrowheads="1"/>
            </p:cNvSpPr>
            <p:nvPr/>
          </p:nvSpPr>
          <p:spPr bwMode="auto">
            <a:xfrm>
              <a:off x="1680" y="134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00" name="Oval 104"/>
            <p:cNvSpPr>
              <a:spLocks noChangeArrowheads="1"/>
            </p:cNvSpPr>
            <p:nvPr/>
          </p:nvSpPr>
          <p:spPr bwMode="auto">
            <a:xfrm>
              <a:off x="2400" y="134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01" name="Oval 105"/>
            <p:cNvSpPr>
              <a:spLocks noChangeArrowheads="1"/>
            </p:cNvSpPr>
            <p:nvPr/>
          </p:nvSpPr>
          <p:spPr bwMode="auto">
            <a:xfrm>
              <a:off x="3072" y="134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02" name="Oval 106"/>
            <p:cNvSpPr>
              <a:spLocks noChangeArrowheads="1"/>
            </p:cNvSpPr>
            <p:nvPr/>
          </p:nvSpPr>
          <p:spPr bwMode="auto">
            <a:xfrm>
              <a:off x="3792" y="134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03" name="Oval 107"/>
            <p:cNvSpPr>
              <a:spLocks noChangeArrowheads="1"/>
            </p:cNvSpPr>
            <p:nvPr/>
          </p:nvSpPr>
          <p:spPr bwMode="auto">
            <a:xfrm>
              <a:off x="4512" y="1344"/>
              <a:ext cx="48" cy="4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04" name="Oval 108"/>
            <p:cNvSpPr>
              <a:spLocks noChangeArrowheads="1"/>
            </p:cNvSpPr>
            <p:nvPr/>
          </p:nvSpPr>
          <p:spPr bwMode="auto">
            <a:xfrm>
              <a:off x="1008" y="134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05" name="Oval 109"/>
            <p:cNvSpPr>
              <a:spLocks noChangeArrowheads="1"/>
            </p:cNvSpPr>
            <p:nvPr/>
          </p:nvSpPr>
          <p:spPr bwMode="auto">
            <a:xfrm>
              <a:off x="384" y="110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06" name="Oval 110"/>
            <p:cNvSpPr>
              <a:spLocks noChangeArrowheads="1"/>
            </p:cNvSpPr>
            <p:nvPr/>
          </p:nvSpPr>
          <p:spPr bwMode="auto">
            <a:xfrm>
              <a:off x="1680" y="110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07" name="Oval 111"/>
            <p:cNvSpPr>
              <a:spLocks noChangeArrowheads="1"/>
            </p:cNvSpPr>
            <p:nvPr/>
          </p:nvSpPr>
          <p:spPr bwMode="auto">
            <a:xfrm>
              <a:off x="2400" y="110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08" name="Oval 112"/>
            <p:cNvSpPr>
              <a:spLocks noChangeArrowheads="1"/>
            </p:cNvSpPr>
            <p:nvPr/>
          </p:nvSpPr>
          <p:spPr bwMode="auto">
            <a:xfrm>
              <a:off x="3072" y="110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09" name="Oval 113"/>
            <p:cNvSpPr>
              <a:spLocks noChangeArrowheads="1"/>
            </p:cNvSpPr>
            <p:nvPr/>
          </p:nvSpPr>
          <p:spPr bwMode="auto">
            <a:xfrm>
              <a:off x="3792" y="110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10" name="Oval 114"/>
            <p:cNvSpPr>
              <a:spLocks noChangeArrowheads="1"/>
            </p:cNvSpPr>
            <p:nvPr/>
          </p:nvSpPr>
          <p:spPr bwMode="auto">
            <a:xfrm>
              <a:off x="4512" y="1104"/>
              <a:ext cx="48" cy="4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11" name="Oval 115"/>
            <p:cNvSpPr>
              <a:spLocks noChangeArrowheads="1"/>
            </p:cNvSpPr>
            <p:nvPr/>
          </p:nvSpPr>
          <p:spPr bwMode="auto">
            <a:xfrm>
              <a:off x="1008" y="1105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12" name="Oval 116"/>
            <p:cNvSpPr>
              <a:spLocks noChangeArrowheads="1"/>
            </p:cNvSpPr>
            <p:nvPr/>
          </p:nvSpPr>
          <p:spPr bwMode="auto">
            <a:xfrm>
              <a:off x="384" y="913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13" name="Oval 117"/>
            <p:cNvSpPr>
              <a:spLocks noChangeArrowheads="1"/>
            </p:cNvSpPr>
            <p:nvPr/>
          </p:nvSpPr>
          <p:spPr bwMode="auto">
            <a:xfrm>
              <a:off x="1680" y="913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14" name="Oval 118"/>
            <p:cNvSpPr>
              <a:spLocks noChangeArrowheads="1"/>
            </p:cNvSpPr>
            <p:nvPr/>
          </p:nvSpPr>
          <p:spPr bwMode="auto">
            <a:xfrm>
              <a:off x="2400" y="913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15" name="Oval 119"/>
            <p:cNvSpPr>
              <a:spLocks noChangeArrowheads="1"/>
            </p:cNvSpPr>
            <p:nvPr/>
          </p:nvSpPr>
          <p:spPr bwMode="auto">
            <a:xfrm>
              <a:off x="3072" y="913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16" name="Oval 120"/>
            <p:cNvSpPr>
              <a:spLocks noChangeArrowheads="1"/>
            </p:cNvSpPr>
            <p:nvPr/>
          </p:nvSpPr>
          <p:spPr bwMode="auto">
            <a:xfrm>
              <a:off x="3792" y="913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17" name="Oval 121"/>
            <p:cNvSpPr>
              <a:spLocks noChangeArrowheads="1"/>
            </p:cNvSpPr>
            <p:nvPr/>
          </p:nvSpPr>
          <p:spPr bwMode="auto">
            <a:xfrm>
              <a:off x="4512" y="912"/>
              <a:ext cx="48" cy="4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18" name="Oval 122"/>
            <p:cNvSpPr>
              <a:spLocks noChangeArrowheads="1"/>
            </p:cNvSpPr>
            <p:nvPr/>
          </p:nvSpPr>
          <p:spPr bwMode="auto">
            <a:xfrm>
              <a:off x="1008" y="913"/>
              <a:ext cx="47" cy="4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61" name="Oval 165"/>
            <p:cNvSpPr>
              <a:spLocks noChangeArrowheads="1"/>
            </p:cNvSpPr>
            <p:nvPr/>
          </p:nvSpPr>
          <p:spPr bwMode="auto">
            <a:xfrm>
              <a:off x="1008" y="3168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62" name="Oval 166"/>
            <p:cNvSpPr>
              <a:spLocks noChangeArrowheads="1"/>
            </p:cNvSpPr>
            <p:nvPr/>
          </p:nvSpPr>
          <p:spPr bwMode="auto">
            <a:xfrm>
              <a:off x="384" y="3168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63" name="Oval 167"/>
            <p:cNvSpPr>
              <a:spLocks noChangeArrowheads="1"/>
            </p:cNvSpPr>
            <p:nvPr/>
          </p:nvSpPr>
          <p:spPr bwMode="auto">
            <a:xfrm>
              <a:off x="1680" y="3168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64" name="Oval 168"/>
            <p:cNvSpPr>
              <a:spLocks noChangeArrowheads="1"/>
            </p:cNvSpPr>
            <p:nvPr/>
          </p:nvSpPr>
          <p:spPr bwMode="auto">
            <a:xfrm>
              <a:off x="2400" y="3168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65" name="Oval 169"/>
            <p:cNvSpPr>
              <a:spLocks noChangeArrowheads="1"/>
            </p:cNvSpPr>
            <p:nvPr/>
          </p:nvSpPr>
          <p:spPr bwMode="auto">
            <a:xfrm>
              <a:off x="4512" y="3168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66" name="Oval 170"/>
            <p:cNvSpPr>
              <a:spLocks noChangeArrowheads="1"/>
            </p:cNvSpPr>
            <p:nvPr/>
          </p:nvSpPr>
          <p:spPr bwMode="auto">
            <a:xfrm>
              <a:off x="3792" y="3168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67" name="Oval 171"/>
            <p:cNvSpPr>
              <a:spLocks noChangeArrowheads="1"/>
            </p:cNvSpPr>
            <p:nvPr/>
          </p:nvSpPr>
          <p:spPr bwMode="auto">
            <a:xfrm>
              <a:off x="3072" y="3168"/>
              <a:ext cx="48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669" name="Rectangle 173"/>
            <p:cNvSpPr>
              <a:spLocks noChangeArrowheads="1"/>
            </p:cNvSpPr>
            <p:nvPr/>
          </p:nvSpPr>
          <p:spPr bwMode="auto">
            <a:xfrm>
              <a:off x="2304" y="4032"/>
              <a:ext cx="240" cy="240"/>
            </a:xfrm>
            <a:prstGeom prst="rect">
              <a:avLst/>
            </a:prstGeom>
            <a:solidFill>
              <a:srgbClr val="3E1403"/>
            </a:solidFill>
            <a:ln w="12700">
              <a:solidFill>
                <a:srgbClr val="3E14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6677" name="Text Box 181"/>
          <p:cNvSpPr txBox="1">
            <a:spLocks noChangeArrowheads="1"/>
          </p:cNvSpPr>
          <p:nvPr/>
        </p:nvSpPr>
        <p:spPr bwMode="auto">
          <a:xfrm>
            <a:off x="6858000" y="4953000"/>
            <a:ext cx="211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>
                <a:solidFill>
                  <a:srgbClr val="FFFF00"/>
                </a:solidFill>
                <a:latin typeface="Berlin Sans FB" panose="020E0602020502020306" pitchFamily="34" charset="0"/>
              </a:rPr>
              <a:t>ligne de départ</a:t>
            </a:r>
          </a:p>
        </p:txBody>
      </p:sp>
      <p:sp>
        <p:nvSpPr>
          <p:cNvPr id="106678" name="Text Box 182"/>
          <p:cNvSpPr txBox="1">
            <a:spLocks noChangeArrowheads="1"/>
          </p:cNvSpPr>
          <p:nvPr/>
        </p:nvSpPr>
        <p:spPr bwMode="auto">
          <a:xfrm rot="-4144753">
            <a:off x="7050088" y="1179512"/>
            <a:ext cx="2451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000">
                <a:solidFill>
                  <a:srgbClr val="FFFF00"/>
                </a:solidFill>
                <a:latin typeface="Berlin Sans FB" panose="020E0602020502020306" pitchFamily="34" charset="0"/>
              </a:rPr>
              <a:t>zone d’échauffement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1116013" y="2708920"/>
            <a:ext cx="7321550" cy="3124200"/>
          </a:xfrm>
          <a:prstGeom prst="rect">
            <a:avLst/>
          </a:prstGeom>
          <a:solidFill>
            <a:srgbClr val="CC99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4400">
                <a:solidFill>
                  <a:srgbClr val="00FFFF"/>
                </a:solidFill>
              </a:rPr>
              <a:t>Le PERSONNEL au DEPART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5651500" y="4509145"/>
            <a:ext cx="27432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Le JUGE AU DEPART</a:t>
            </a:r>
            <a:br>
              <a:rPr lang="fr-FR" alt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</a:br>
            <a:r>
              <a:rPr lang="fr-FR" altLang="fr-FR" sz="180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Derrière la vidéo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2667000" y="3534420"/>
            <a:ext cx="28194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3048000" y="399162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>
            <a:off x="3286125" y="399162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>
            <a:off x="3524250" y="399162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>
            <a:off x="3762375" y="399162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>
            <a:off x="4000500" y="399162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70" name="Line 14"/>
          <p:cNvSpPr>
            <a:spLocks noChangeShapeType="1"/>
          </p:cNvSpPr>
          <p:nvPr/>
        </p:nvSpPr>
        <p:spPr bwMode="auto">
          <a:xfrm>
            <a:off x="4238625" y="399162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>
            <a:off x="4476750" y="399162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>
            <a:off x="4714875" y="399162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73" name="Line 17"/>
          <p:cNvSpPr>
            <a:spLocks noChangeShapeType="1"/>
          </p:cNvSpPr>
          <p:nvPr/>
        </p:nvSpPr>
        <p:spPr bwMode="auto">
          <a:xfrm>
            <a:off x="4953000" y="399162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74" name="Rectangle 18"/>
          <p:cNvSpPr>
            <a:spLocks noChangeArrowheads="1"/>
          </p:cNvSpPr>
          <p:nvPr/>
        </p:nvSpPr>
        <p:spPr bwMode="auto">
          <a:xfrm>
            <a:off x="3886200" y="3153420"/>
            <a:ext cx="2286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875" name="Rectangle 19"/>
          <p:cNvSpPr>
            <a:spLocks noChangeArrowheads="1"/>
          </p:cNvSpPr>
          <p:nvPr/>
        </p:nvSpPr>
        <p:spPr bwMode="auto">
          <a:xfrm>
            <a:off x="5638800" y="4220220"/>
            <a:ext cx="2286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876" name="Line 20"/>
          <p:cNvSpPr>
            <a:spLocks noChangeShapeType="1"/>
          </p:cNvSpPr>
          <p:nvPr/>
        </p:nvSpPr>
        <p:spPr bwMode="auto">
          <a:xfrm flipH="1">
            <a:off x="2590800" y="433452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21877" name="Rectangle 21"/>
          <p:cNvSpPr>
            <a:spLocks noChangeArrowheads="1"/>
          </p:cNvSpPr>
          <p:nvPr/>
        </p:nvSpPr>
        <p:spPr bwMode="auto">
          <a:xfrm>
            <a:off x="2268538" y="2780358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Le STARTER</a:t>
            </a:r>
          </a:p>
        </p:txBody>
      </p:sp>
      <p:sp>
        <p:nvSpPr>
          <p:cNvPr id="121878" name="Rectangle 22"/>
          <p:cNvSpPr>
            <a:spLocks noChangeArrowheads="1"/>
          </p:cNvSpPr>
          <p:nvPr/>
        </p:nvSpPr>
        <p:spPr bwMode="auto">
          <a:xfrm>
            <a:off x="1381125" y="346075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	</a:t>
            </a:r>
          </a:p>
        </p:txBody>
      </p:sp>
      <p:sp>
        <p:nvSpPr>
          <p:cNvPr id="121879" name="Rectangle 23"/>
          <p:cNvSpPr>
            <a:spLocks noChangeArrowheads="1"/>
          </p:cNvSpPr>
          <p:nvPr/>
        </p:nvSpPr>
        <p:spPr bwMode="auto">
          <a:xfrm>
            <a:off x="6019800" y="4220220"/>
            <a:ext cx="2286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880" name="Rectangle 24"/>
          <p:cNvSpPr>
            <a:spLocks noChangeArrowheads="1"/>
          </p:cNvSpPr>
          <p:nvPr/>
        </p:nvSpPr>
        <p:spPr bwMode="auto">
          <a:xfrm>
            <a:off x="5580063" y="3716983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L’ALIGNEUR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1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4400" dirty="0">
                <a:solidFill>
                  <a:srgbClr val="00FFFF"/>
                </a:solidFill>
              </a:rPr>
              <a:t>Le PERSONNEL au DEPART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539552" y="1325226"/>
            <a:ext cx="8208912" cy="500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Le STARTER</a:t>
            </a:r>
          </a:p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il observe, s’informe des conditions, surveille les horaires,</a:t>
            </a:r>
          </a:p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il informe les rameurs,</a:t>
            </a:r>
          </a:p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À l’appel des 2 minutes, il fait le point sur les avertissements voire en distribue de nouveau,</a:t>
            </a:r>
          </a:p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il donne le départ, arrête la course si faux départ.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576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b="1" i="1" dirty="0">
                <a:solidFill>
                  <a:schemeClr val="bg1"/>
                </a:solidFill>
              </a:rPr>
              <a:t>POURQUOI DES ARBITRES 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268760"/>
            <a:ext cx="8534400" cy="3912840"/>
          </a:xfrm>
        </p:spPr>
        <p:txBody>
          <a:bodyPr/>
          <a:lstStyle/>
          <a:p>
            <a:pPr algn="l" eaLnBrk="1" hangingPunct="1">
              <a:tabLst>
                <a:tab pos="377825" algn="l"/>
              </a:tabLst>
              <a:defRPr/>
            </a:pPr>
            <a:r>
              <a:rPr lang="fr-FR" altLang="fr-FR" b="1" dirty="0">
                <a:solidFill>
                  <a:schemeClr val="bg1"/>
                </a:solidFill>
              </a:rPr>
              <a:t>Tout jeu, tout sport demande des règles.</a:t>
            </a:r>
          </a:p>
          <a:p>
            <a:pPr algn="l" eaLnBrk="1" hangingPunct="1">
              <a:tabLst>
                <a:tab pos="377825" algn="l"/>
              </a:tabLst>
              <a:defRPr/>
            </a:pPr>
            <a:endParaRPr lang="fr-FR" altLang="fr-FR" b="1" dirty="0">
              <a:solidFill>
                <a:schemeClr val="bg1"/>
              </a:solidFill>
            </a:endParaRPr>
          </a:p>
          <a:p>
            <a:pPr algn="l" eaLnBrk="1" hangingPunct="1">
              <a:tabLst>
                <a:tab pos="377825" algn="l"/>
              </a:tabLst>
              <a:defRPr/>
            </a:pPr>
            <a:r>
              <a:rPr lang="fr-FR" altLang="fr-FR" b="1" dirty="0">
                <a:solidFill>
                  <a:schemeClr val="bg1"/>
                </a:solidFill>
              </a:rPr>
              <a:t>Une personne extérieure doit être: </a:t>
            </a:r>
          </a:p>
          <a:p>
            <a:pPr marL="371475" lvl="1" indent="0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77825" algn="l"/>
              </a:tabLst>
              <a:defRPr/>
            </a:pPr>
            <a:r>
              <a:rPr lang="fr-FR" altLang="fr-FR" sz="3200" b="1" dirty="0">
                <a:solidFill>
                  <a:schemeClr val="bg1"/>
                </a:solidFill>
              </a:rPr>
              <a:t>	garante de l’application des règles</a:t>
            </a:r>
          </a:p>
          <a:p>
            <a:pPr marL="371475" lvl="1" indent="0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77825" algn="l"/>
              </a:tabLst>
              <a:defRPr/>
            </a:pPr>
            <a:r>
              <a:rPr lang="fr-FR" altLang="fr-FR" sz="3200" b="1" dirty="0">
                <a:solidFill>
                  <a:schemeClr val="bg1"/>
                </a:solidFill>
              </a:rPr>
              <a:t> 	garante de la sécurité</a:t>
            </a:r>
          </a:p>
          <a:p>
            <a:pPr marL="371475" lvl="1" indent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Pas assujetti à un club, à des amitiés  	ni à des intérêts</a:t>
            </a:r>
          </a:p>
          <a:p>
            <a:pPr marL="371475" lvl="1" indent="0" eaLnBrk="1" hangingPunct="1"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377825" algn="l"/>
              </a:tabLst>
              <a:defRPr/>
            </a:pPr>
            <a:endParaRPr lang="fr-FR" altLang="fr-FR" sz="3200" b="1" dirty="0">
              <a:solidFill>
                <a:schemeClr val="bg1"/>
              </a:solidFill>
            </a:endParaRPr>
          </a:p>
          <a:p>
            <a:pPr eaLnBrk="1" hangingPunct="1">
              <a:tabLst>
                <a:tab pos="377825" algn="l"/>
              </a:tabLst>
              <a:defRPr/>
            </a:pPr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671839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1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4400" dirty="0">
                <a:solidFill>
                  <a:srgbClr val="00FFFF"/>
                </a:solidFill>
              </a:rPr>
              <a:t>Le PERSONNEL au DEPART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107504" y="2348880"/>
            <a:ext cx="28083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STARTER et assistant-ST</a:t>
            </a:r>
          </a:p>
        </p:txBody>
      </p:sp>
      <p:pic>
        <p:nvPicPr>
          <p:cNvPr id="5122" name="Picture 2" descr="D:\Mes données\Aviron\Photographies\2018 09 30 Vichy\IMG_34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46056"/>
            <a:ext cx="6192688" cy="549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828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1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4400" dirty="0">
                <a:solidFill>
                  <a:srgbClr val="00FFFF"/>
                </a:solidFill>
              </a:rPr>
              <a:t>Le PERSONNEL au DEPART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1835696" y="1319310"/>
            <a:ext cx="56886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fr-FR" altLang="fr-F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Départ et Aligneur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3" y="2636912"/>
            <a:ext cx="8931693" cy="311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935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4400">
                <a:solidFill>
                  <a:srgbClr val="00FFFF"/>
                </a:solidFill>
              </a:rPr>
              <a:t>Les phases du Départ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81000" y="2578100"/>
            <a:ext cx="86106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75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fr-FR" altLang="fr-F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fr-FR" altLang="fr-F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	jusqu’à 5 minutes du départ </a:t>
            </a:r>
            <a:r>
              <a:rPr lang="fr-FR" altLang="fr-FR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(appel préparation et </a:t>
            </a:r>
            <a:br>
              <a:rPr lang="fr-FR" altLang="fr-FR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</a:br>
            <a:r>
              <a:rPr lang="fr-FR" altLang="fr-FR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                                      vérification du bon numéro)</a:t>
            </a:r>
          </a:p>
          <a:p>
            <a:pPr>
              <a:spcBef>
                <a:spcPct val="75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fr-FR" altLang="fr-F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	de 5 minutes à 2 minutes de l’heure du départ,</a:t>
            </a:r>
          </a:p>
          <a:p>
            <a:pPr>
              <a:spcBef>
                <a:spcPct val="75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fr-FR" altLang="fr-F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	de </a:t>
            </a:r>
            <a:r>
              <a:rPr lang="fr-FR" alt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2 minutes</a:t>
            </a:r>
            <a:r>
              <a:rPr lang="fr-FR" altLang="fr-F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à l’heure du départ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457200" y="1447800"/>
            <a:ext cx="8305800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800" dirty="0">
                <a:solidFill>
                  <a:srgbClr val="FF0000"/>
                </a:solidFill>
                <a:latin typeface="Berlin Sans FB" panose="020E0602020502020306" pitchFamily="34" charset="0"/>
              </a:rPr>
              <a:t>3 zones horaires</a:t>
            </a:r>
            <a:r>
              <a:rPr lang="fr-FR" altLang="fr-FR" dirty="0">
                <a:latin typeface="Berlin Sans FB" panose="020E0602020502020306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84" name="Group 40"/>
          <p:cNvGrpSpPr>
            <a:grpSpLocks/>
          </p:cNvGrpSpPr>
          <p:nvPr/>
        </p:nvGrpSpPr>
        <p:grpSpPr bwMode="auto">
          <a:xfrm>
            <a:off x="714375" y="1814513"/>
            <a:ext cx="4772025" cy="2681287"/>
            <a:chOff x="450" y="1143"/>
            <a:chExt cx="3006" cy="1689"/>
          </a:xfrm>
        </p:grpSpPr>
        <p:sp>
          <p:nvSpPr>
            <p:cNvPr id="108567" name="Rectangle 23"/>
            <p:cNvSpPr>
              <a:spLocks noChangeArrowheads="1"/>
            </p:cNvSpPr>
            <p:nvPr/>
          </p:nvSpPr>
          <p:spPr bwMode="auto">
            <a:xfrm>
              <a:off x="864" y="1152"/>
              <a:ext cx="2592" cy="1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/>
              <a:r>
                <a:rPr lang="fr-FR" altLang="fr-FR" sz="1400">
                  <a:solidFill>
                    <a:srgbClr val="FFFFFF"/>
                  </a:solidFill>
                  <a:latin typeface="Berlin Sans FB" panose="020E0602020502020306" pitchFamily="34" charset="0"/>
                </a:rPr>
                <a:t>Les compétiteurs peuvent entrer</a:t>
              </a:r>
            </a:p>
            <a:p>
              <a:pPr algn="ctr"/>
              <a:r>
                <a:rPr lang="fr-FR" altLang="fr-FR" sz="1400">
                  <a:solidFill>
                    <a:srgbClr val="FFFFFF"/>
                  </a:solidFill>
                  <a:latin typeface="Berlin Sans FB" panose="020E0602020502020306" pitchFamily="34" charset="0"/>
                </a:rPr>
                <a:t>dans le champ de course </a:t>
              </a:r>
            </a:p>
            <a:p>
              <a:pPr algn="ctr"/>
              <a:r>
                <a:rPr lang="fr-FR" altLang="fr-FR" sz="1400">
                  <a:solidFill>
                    <a:srgbClr val="FFFFFF"/>
                  </a:solidFill>
                  <a:latin typeface="Berlin Sans FB" panose="020E0602020502020306" pitchFamily="34" charset="0"/>
                </a:rPr>
                <a:t>et venir s’accrocher</a:t>
              </a:r>
            </a:p>
            <a:p>
              <a:pPr algn="ctr"/>
              <a:r>
                <a:rPr lang="fr-FR" altLang="fr-FR" sz="1400" b="1">
                  <a:solidFill>
                    <a:srgbClr val="FFFFFF"/>
                  </a:solidFill>
                  <a:latin typeface="Berlin Sans FB" panose="020E0602020502020306" pitchFamily="34" charset="0"/>
                </a:rPr>
                <a:t>après autorisation du starter</a:t>
              </a:r>
            </a:p>
            <a:p>
              <a:pPr algn="ctr"/>
              <a:endParaRPr lang="fr-FR" altLang="fr-FR" sz="1400" b="1">
                <a:solidFill>
                  <a:srgbClr val="A50021"/>
                </a:solidFill>
                <a:latin typeface="Berlin Sans FB" panose="020E0602020502020306" pitchFamily="34" charset="0"/>
              </a:endParaRPr>
            </a:p>
            <a:p>
              <a:pPr algn="ctr"/>
              <a:r>
                <a:rPr lang="fr-FR" altLang="fr-FR" sz="1800" b="1">
                  <a:solidFill>
                    <a:srgbClr val="A50021"/>
                  </a:solidFill>
                  <a:latin typeface="Berlin Sans FB" panose="020E0602020502020306" pitchFamily="34" charset="0"/>
                </a:rPr>
                <a:t>Heure limite d’accrochage : 2’</a:t>
              </a:r>
            </a:p>
          </p:txBody>
        </p:sp>
        <p:sp>
          <p:nvSpPr>
            <p:cNvPr id="108583" name="Freeform 39"/>
            <p:cNvSpPr>
              <a:spLocks/>
            </p:cNvSpPr>
            <p:nvPr/>
          </p:nvSpPr>
          <p:spPr bwMode="auto">
            <a:xfrm>
              <a:off x="450" y="1143"/>
              <a:ext cx="636" cy="1683"/>
            </a:xfrm>
            <a:custGeom>
              <a:avLst/>
              <a:gdLst>
                <a:gd name="T0" fmla="*/ 504 w 636"/>
                <a:gd name="T1" fmla="*/ 15 h 1683"/>
                <a:gd name="T2" fmla="*/ 192 w 636"/>
                <a:gd name="T3" fmla="*/ 93 h 1683"/>
                <a:gd name="T4" fmla="*/ 252 w 636"/>
                <a:gd name="T5" fmla="*/ 147 h 1683"/>
                <a:gd name="T6" fmla="*/ 204 w 636"/>
                <a:gd name="T7" fmla="*/ 225 h 1683"/>
                <a:gd name="T8" fmla="*/ 168 w 636"/>
                <a:gd name="T9" fmla="*/ 249 h 1683"/>
                <a:gd name="T10" fmla="*/ 150 w 636"/>
                <a:gd name="T11" fmla="*/ 261 h 1683"/>
                <a:gd name="T12" fmla="*/ 198 w 636"/>
                <a:gd name="T13" fmla="*/ 309 h 1683"/>
                <a:gd name="T14" fmla="*/ 90 w 636"/>
                <a:gd name="T15" fmla="*/ 393 h 1683"/>
                <a:gd name="T16" fmla="*/ 66 w 636"/>
                <a:gd name="T17" fmla="*/ 417 h 1683"/>
                <a:gd name="T18" fmla="*/ 48 w 636"/>
                <a:gd name="T19" fmla="*/ 441 h 1683"/>
                <a:gd name="T20" fmla="*/ 84 w 636"/>
                <a:gd name="T21" fmla="*/ 447 h 1683"/>
                <a:gd name="T22" fmla="*/ 192 w 636"/>
                <a:gd name="T23" fmla="*/ 489 h 1683"/>
                <a:gd name="T24" fmla="*/ 192 w 636"/>
                <a:gd name="T25" fmla="*/ 531 h 1683"/>
                <a:gd name="T26" fmla="*/ 48 w 636"/>
                <a:gd name="T27" fmla="*/ 573 h 1683"/>
                <a:gd name="T28" fmla="*/ 6 w 636"/>
                <a:gd name="T29" fmla="*/ 627 h 1683"/>
                <a:gd name="T30" fmla="*/ 12 w 636"/>
                <a:gd name="T31" fmla="*/ 663 h 1683"/>
                <a:gd name="T32" fmla="*/ 144 w 636"/>
                <a:gd name="T33" fmla="*/ 693 h 1683"/>
                <a:gd name="T34" fmla="*/ 168 w 636"/>
                <a:gd name="T35" fmla="*/ 753 h 1683"/>
                <a:gd name="T36" fmla="*/ 78 w 636"/>
                <a:gd name="T37" fmla="*/ 795 h 1683"/>
                <a:gd name="T38" fmla="*/ 0 w 636"/>
                <a:gd name="T39" fmla="*/ 837 h 1683"/>
                <a:gd name="T40" fmla="*/ 108 w 636"/>
                <a:gd name="T41" fmla="*/ 897 h 1683"/>
                <a:gd name="T42" fmla="*/ 162 w 636"/>
                <a:gd name="T43" fmla="*/ 939 h 1683"/>
                <a:gd name="T44" fmla="*/ 66 w 636"/>
                <a:gd name="T45" fmla="*/ 1023 h 1683"/>
                <a:gd name="T46" fmla="*/ 30 w 636"/>
                <a:gd name="T47" fmla="*/ 1071 h 1683"/>
                <a:gd name="T48" fmla="*/ 210 w 636"/>
                <a:gd name="T49" fmla="*/ 1113 h 1683"/>
                <a:gd name="T50" fmla="*/ 216 w 636"/>
                <a:gd name="T51" fmla="*/ 1131 h 1683"/>
                <a:gd name="T52" fmla="*/ 144 w 636"/>
                <a:gd name="T53" fmla="*/ 1227 h 1683"/>
                <a:gd name="T54" fmla="*/ 108 w 636"/>
                <a:gd name="T55" fmla="*/ 1263 h 1683"/>
                <a:gd name="T56" fmla="*/ 90 w 636"/>
                <a:gd name="T57" fmla="*/ 1281 h 1683"/>
                <a:gd name="T58" fmla="*/ 228 w 636"/>
                <a:gd name="T59" fmla="*/ 1353 h 1683"/>
                <a:gd name="T60" fmla="*/ 174 w 636"/>
                <a:gd name="T61" fmla="*/ 1389 h 1683"/>
                <a:gd name="T62" fmla="*/ 228 w 636"/>
                <a:gd name="T63" fmla="*/ 1467 h 1683"/>
                <a:gd name="T64" fmla="*/ 270 w 636"/>
                <a:gd name="T65" fmla="*/ 1509 h 1683"/>
                <a:gd name="T66" fmla="*/ 276 w 636"/>
                <a:gd name="T67" fmla="*/ 1581 h 1683"/>
                <a:gd name="T68" fmla="*/ 372 w 636"/>
                <a:gd name="T69" fmla="*/ 1617 h 1683"/>
                <a:gd name="T70" fmla="*/ 414 w 636"/>
                <a:gd name="T71" fmla="*/ 1683 h 1683"/>
                <a:gd name="T72" fmla="*/ 504 w 636"/>
                <a:gd name="T73" fmla="*/ 1671 h 1683"/>
                <a:gd name="T74" fmla="*/ 594 w 636"/>
                <a:gd name="T75" fmla="*/ 1551 h 1683"/>
                <a:gd name="T76" fmla="*/ 630 w 636"/>
                <a:gd name="T77" fmla="*/ 1455 h 1683"/>
                <a:gd name="T78" fmla="*/ 636 w 636"/>
                <a:gd name="T79" fmla="*/ 1431 h 1683"/>
                <a:gd name="T80" fmla="*/ 612 w 636"/>
                <a:gd name="T81" fmla="*/ 1131 h 1683"/>
                <a:gd name="T82" fmla="*/ 594 w 636"/>
                <a:gd name="T83" fmla="*/ 1047 h 1683"/>
                <a:gd name="T84" fmla="*/ 564 w 636"/>
                <a:gd name="T85" fmla="*/ 999 h 1683"/>
                <a:gd name="T86" fmla="*/ 576 w 636"/>
                <a:gd name="T87" fmla="*/ 777 h 1683"/>
                <a:gd name="T88" fmla="*/ 594 w 636"/>
                <a:gd name="T89" fmla="*/ 687 h 1683"/>
                <a:gd name="T90" fmla="*/ 600 w 636"/>
                <a:gd name="T91" fmla="*/ 657 h 1683"/>
                <a:gd name="T92" fmla="*/ 576 w 636"/>
                <a:gd name="T93" fmla="*/ 183 h 1683"/>
                <a:gd name="T94" fmla="*/ 534 w 636"/>
                <a:gd name="T95" fmla="*/ 69 h 1683"/>
                <a:gd name="T96" fmla="*/ 468 w 636"/>
                <a:gd name="T97" fmla="*/ 51 h 1683"/>
                <a:gd name="T98" fmla="*/ 396 w 636"/>
                <a:gd name="T99" fmla="*/ 15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6" h="1683">
                  <a:moveTo>
                    <a:pt x="504" y="15"/>
                  </a:moveTo>
                  <a:cubicBezTo>
                    <a:pt x="360" y="23"/>
                    <a:pt x="285" y="0"/>
                    <a:pt x="192" y="93"/>
                  </a:cubicBezTo>
                  <a:cubicBezTo>
                    <a:pt x="179" y="132"/>
                    <a:pt x="224" y="128"/>
                    <a:pt x="252" y="147"/>
                  </a:cubicBezTo>
                  <a:cubicBezTo>
                    <a:pt x="245" y="203"/>
                    <a:pt x="246" y="200"/>
                    <a:pt x="204" y="225"/>
                  </a:cubicBezTo>
                  <a:cubicBezTo>
                    <a:pt x="192" y="232"/>
                    <a:pt x="180" y="241"/>
                    <a:pt x="168" y="249"/>
                  </a:cubicBezTo>
                  <a:cubicBezTo>
                    <a:pt x="162" y="253"/>
                    <a:pt x="150" y="261"/>
                    <a:pt x="150" y="261"/>
                  </a:cubicBezTo>
                  <a:cubicBezTo>
                    <a:pt x="159" y="287"/>
                    <a:pt x="176" y="295"/>
                    <a:pt x="198" y="309"/>
                  </a:cubicBezTo>
                  <a:cubicBezTo>
                    <a:pt x="248" y="385"/>
                    <a:pt x="134" y="384"/>
                    <a:pt x="90" y="393"/>
                  </a:cubicBezTo>
                  <a:cubicBezTo>
                    <a:pt x="82" y="401"/>
                    <a:pt x="73" y="408"/>
                    <a:pt x="66" y="417"/>
                  </a:cubicBezTo>
                  <a:cubicBezTo>
                    <a:pt x="59" y="425"/>
                    <a:pt x="43" y="432"/>
                    <a:pt x="48" y="441"/>
                  </a:cubicBezTo>
                  <a:cubicBezTo>
                    <a:pt x="54" y="451"/>
                    <a:pt x="72" y="445"/>
                    <a:pt x="84" y="447"/>
                  </a:cubicBezTo>
                  <a:cubicBezTo>
                    <a:pt x="121" y="454"/>
                    <a:pt x="161" y="468"/>
                    <a:pt x="192" y="489"/>
                  </a:cubicBezTo>
                  <a:cubicBezTo>
                    <a:pt x="195" y="501"/>
                    <a:pt x="204" y="519"/>
                    <a:pt x="192" y="531"/>
                  </a:cubicBezTo>
                  <a:cubicBezTo>
                    <a:pt x="169" y="554"/>
                    <a:pt x="81" y="566"/>
                    <a:pt x="48" y="573"/>
                  </a:cubicBezTo>
                  <a:cubicBezTo>
                    <a:pt x="23" y="589"/>
                    <a:pt x="13" y="598"/>
                    <a:pt x="6" y="627"/>
                  </a:cubicBezTo>
                  <a:cubicBezTo>
                    <a:pt x="8" y="639"/>
                    <a:pt x="7" y="652"/>
                    <a:pt x="12" y="663"/>
                  </a:cubicBezTo>
                  <a:cubicBezTo>
                    <a:pt x="23" y="685"/>
                    <a:pt x="131" y="692"/>
                    <a:pt x="144" y="693"/>
                  </a:cubicBezTo>
                  <a:cubicBezTo>
                    <a:pt x="169" y="701"/>
                    <a:pt x="190" y="722"/>
                    <a:pt x="168" y="753"/>
                  </a:cubicBezTo>
                  <a:cubicBezTo>
                    <a:pt x="148" y="782"/>
                    <a:pt x="106" y="781"/>
                    <a:pt x="78" y="795"/>
                  </a:cubicBezTo>
                  <a:cubicBezTo>
                    <a:pt x="51" y="808"/>
                    <a:pt x="27" y="824"/>
                    <a:pt x="0" y="837"/>
                  </a:cubicBezTo>
                  <a:cubicBezTo>
                    <a:pt x="13" y="890"/>
                    <a:pt x="62" y="891"/>
                    <a:pt x="108" y="897"/>
                  </a:cubicBezTo>
                  <a:cubicBezTo>
                    <a:pt x="141" y="910"/>
                    <a:pt x="153" y="905"/>
                    <a:pt x="162" y="939"/>
                  </a:cubicBezTo>
                  <a:cubicBezTo>
                    <a:pt x="138" y="979"/>
                    <a:pt x="105" y="997"/>
                    <a:pt x="66" y="1023"/>
                  </a:cubicBezTo>
                  <a:cubicBezTo>
                    <a:pt x="57" y="1029"/>
                    <a:pt x="38" y="1059"/>
                    <a:pt x="30" y="1071"/>
                  </a:cubicBezTo>
                  <a:cubicBezTo>
                    <a:pt x="77" y="1118"/>
                    <a:pt x="148" y="1097"/>
                    <a:pt x="210" y="1113"/>
                  </a:cubicBezTo>
                  <a:cubicBezTo>
                    <a:pt x="212" y="1119"/>
                    <a:pt x="216" y="1125"/>
                    <a:pt x="216" y="1131"/>
                  </a:cubicBezTo>
                  <a:cubicBezTo>
                    <a:pt x="216" y="1213"/>
                    <a:pt x="193" y="1178"/>
                    <a:pt x="144" y="1227"/>
                  </a:cubicBezTo>
                  <a:cubicBezTo>
                    <a:pt x="132" y="1239"/>
                    <a:pt x="120" y="1251"/>
                    <a:pt x="108" y="1263"/>
                  </a:cubicBezTo>
                  <a:cubicBezTo>
                    <a:pt x="102" y="1269"/>
                    <a:pt x="90" y="1281"/>
                    <a:pt x="90" y="1281"/>
                  </a:cubicBezTo>
                  <a:cubicBezTo>
                    <a:pt x="117" y="1362"/>
                    <a:pt x="146" y="1347"/>
                    <a:pt x="228" y="1353"/>
                  </a:cubicBezTo>
                  <a:cubicBezTo>
                    <a:pt x="219" y="1380"/>
                    <a:pt x="199" y="1377"/>
                    <a:pt x="174" y="1389"/>
                  </a:cubicBezTo>
                  <a:cubicBezTo>
                    <a:pt x="146" y="1430"/>
                    <a:pt x="190" y="1457"/>
                    <a:pt x="228" y="1467"/>
                  </a:cubicBezTo>
                  <a:cubicBezTo>
                    <a:pt x="269" y="1495"/>
                    <a:pt x="259" y="1477"/>
                    <a:pt x="270" y="1509"/>
                  </a:cubicBezTo>
                  <a:cubicBezTo>
                    <a:pt x="272" y="1533"/>
                    <a:pt x="269" y="1558"/>
                    <a:pt x="276" y="1581"/>
                  </a:cubicBezTo>
                  <a:cubicBezTo>
                    <a:pt x="281" y="1597"/>
                    <a:pt x="363" y="1616"/>
                    <a:pt x="372" y="1617"/>
                  </a:cubicBezTo>
                  <a:cubicBezTo>
                    <a:pt x="389" y="1643"/>
                    <a:pt x="388" y="1665"/>
                    <a:pt x="414" y="1683"/>
                  </a:cubicBezTo>
                  <a:cubicBezTo>
                    <a:pt x="444" y="1679"/>
                    <a:pt x="476" y="1682"/>
                    <a:pt x="504" y="1671"/>
                  </a:cubicBezTo>
                  <a:cubicBezTo>
                    <a:pt x="540" y="1657"/>
                    <a:pt x="579" y="1581"/>
                    <a:pt x="594" y="1551"/>
                  </a:cubicBezTo>
                  <a:cubicBezTo>
                    <a:pt x="612" y="1515"/>
                    <a:pt x="620" y="1494"/>
                    <a:pt x="630" y="1455"/>
                  </a:cubicBezTo>
                  <a:cubicBezTo>
                    <a:pt x="632" y="1447"/>
                    <a:pt x="636" y="1431"/>
                    <a:pt x="636" y="1431"/>
                  </a:cubicBezTo>
                  <a:cubicBezTo>
                    <a:pt x="633" y="1305"/>
                    <a:pt x="635" y="1236"/>
                    <a:pt x="612" y="1131"/>
                  </a:cubicBezTo>
                  <a:cubicBezTo>
                    <a:pt x="606" y="1103"/>
                    <a:pt x="609" y="1071"/>
                    <a:pt x="594" y="1047"/>
                  </a:cubicBezTo>
                  <a:cubicBezTo>
                    <a:pt x="584" y="1031"/>
                    <a:pt x="564" y="999"/>
                    <a:pt x="564" y="999"/>
                  </a:cubicBezTo>
                  <a:cubicBezTo>
                    <a:pt x="568" y="867"/>
                    <a:pt x="560" y="861"/>
                    <a:pt x="576" y="777"/>
                  </a:cubicBezTo>
                  <a:cubicBezTo>
                    <a:pt x="576" y="777"/>
                    <a:pt x="591" y="702"/>
                    <a:pt x="594" y="687"/>
                  </a:cubicBezTo>
                  <a:cubicBezTo>
                    <a:pt x="596" y="677"/>
                    <a:pt x="600" y="657"/>
                    <a:pt x="600" y="657"/>
                  </a:cubicBezTo>
                  <a:cubicBezTo>
                    <a:pt x="598" y="564"/>
                    <a:pt x="616" y="315"/>
                    <a:pt x="576" y="183"/>
                  </a:cubicBezTo>
                  <a:cubicBezTo>
                    <a:pt x="568" y="155"/>
                    <a:pt x="560" y="90"/>
                    <a:pt x="534" y="69"/>
                  </a:cubicBezTo>
                  <a:cubicBezTo>
                    <a:pt x="517" y="55"/>
                    <a:pt x="487" y="62"/>
                    <a:pt x="468" y="51"/>
                  </a:cubicBezTo>
                  <a:cubicBezTo>
                    <a:pt x="464" y="49"/>
                    <a:pt x="396" y="2"/>
                    <a:pt x="396" y="1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4400">
                <a:solidFill>
                  <a:srgbClr val="00FFFF"/>
                </a:solidFill>
              </a:rPr>
              <a:t>Le Décompte du temps au Départ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381000" y="1143000"/>
            <a:ext cx="8382000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800" dirty="0">
                <a:solidFill>
                  <a:schemeClr val="bg2"/>
                </a:solidFill>
                <a:latin typeface="Berlin Sans FB" panose="020E0602020502020306" pitchFamily="34" charset="0"/>
              </a:rPr>
              <a:t>3 zones horaires</a:t>
            </a:r>
            <a:r>
              <a:rPr lang="fr-FR" altLang="fr-FR" dirty="0">
                <a:solidFill>
                  <a:schemeClr val="bg2"/>
                </a:solidFill>
                <a:latin typeface="Berlin Sans FB" panose="020E0602020502020306" pitchFamily="34" charset="0"/>
              </a:rPr>
              <a:t>  </a:t>
            </a:r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381000" y="4575175"/>
            <a:ext cx="8382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8581" name="Group 37"/>
          <p:cNvGrpSpPr>
            <a:grpSpLocks/>
          </p:cNvGrpSpPr>
          <p:nvPr/>
        </p:nvGrpSpPr>
        <p:grpSpPr bwMode="auto">
          <a:xfrm>
            <a:off x="7467600" y="4651375"/>
            <a:ext cx="433388" cy="1755775"/>
            <a:chOff x="4080" y="2930"/>
            <a:chExt cx="273" cy="1106"/>
          </a:xfrm>
        </p:grpSpPr>
        <p:sp>
          <p:nvSpPr>
            <p:cNvPr id="108550" name="Rectangle 6"/>
            <p:cNvSpPr>
              <a:spLocks noChangeArrowheads="1"/>
            </p:cNvSpPr>
            <p:nvPr/>
          </p:nvSpPr>
          <p:spPr bwMode="auto">
            <a:xfrm>
              <a:off x="4080" y="3510"/>
              <a:ext cx="273" cy="52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altLang="fr-FR" b="1">
                  <a:solidFill>
                    <a:srgbClr val="FF0000"/>
                  </a:solidFill>
                </a:rPr>
                <a:t>H</a:t>
              </a:r>
            </a:p>
            <a:p>
              <a:pPr algn="ctr" eaLnBrk="0" hangingPunct="0"/>
              <a:endParaRPr lang="fr-FR" altLang="fr-FR" b="1">
                <a:solidFill>
                  <a:srgbClr val="FF0000"/>
                </a:solidFill>
              </a:endParaRPr>
            </a:p>
          </p:txBody>
        </p:sp>
        <p:sp>
          <p:nvSpPr>
            <p:cNvPr id="108551" name="Line 7"/>
            <p:cNvSpPr>
              <a:spLocks noChangeShapeType="1"/>
            </p:cNvSpPr>
            <p:nvPr/>
          </p:nvSpPr>
          <p:spPr bwMode="auto">
            <a:xfrm flipV="1">
              <a:off x="4224" y="2930"/>
              <a:ext cx="0" cy="57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8580" name="Group 36"/>
          <p:cNvGrpSpPr>
            <a:grpSpLocks/>
          </p:cNvGrpSpPr>
          <p:nvPr/>
        </p:nvGrpSpPr>
        <p:grpSpPr bwMode="auto">
          <a:xfrm>
            <a:off x="5162550" y="4648200"/>
            <a:ext cx="628650" cy="1755775"/>
            <a:chOff x="2628" y="2928"/>
            <a:chExt cx="396" cy="1106"/>
          </a:xfrm>
        </p:grpSpPr>
        <p:sp>
          <p:nvSpPr>
            <p:cNvPr id="108556" name="Rectangle 12"/>
            <p:cNvSpPr>
              <a:spLocks noChangeArrowheads="1"/>
            </p:cNvSpPr>
            <p:nvPr/>
          </p:nvSpPr>
          <p:spPr bwMode="auto">
            <a:xfrm>
              <a:off x="2628" y="3508"/>
              <a:ext cx="396" cy="52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altLang="fr-FR" b="1">
                  <a:solidFill>
                    <a:schemeClr val="accent1"/>
                  </a:solidFill>
                </a:rPr>
                <a:t>H</a:t>
              </a:r>
            </a:p>
            <a:p>
              <a:pPr algn="ctr" eaLnBrk="0" hangingPunct="0"/>
              <a:r>
                <a:rPr lang="fr-FR" altLang="fr-FR" b="1">
                  <a:solidFill>
                    <a:schemeClr val="accent1"/>
                  </a:solidFill>
                </a:rPr>
                <a:t>- 2’</a:t>
              </a:r>
            </a:p>
          </p:txBody>
        </p:sp>
        <p:sp>
          <p:nvSpPr>
            <p:cNvPr id="108557" name="Line 13"/>
            <p:cNvSpPr>
              <a:spLocks noChangeShapeType="1"/>
            </p:cNvSpPr>
            <p:nvPr/>
          </p:nvSpPr>
          <p:spPr bwMode="auto">
            <a:xfrm flipV="1">
              <a:off x="2832" y="2928"/>
              <a:ext cx="0" cy="574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8579" name="Group 35"/>
          <p:cNvGrpSpPr>
            <a:grpSpLocks/>
          </p:cNvGrpSpPr>
          <p:nvPr/>
        </p:nvGrpSpPr>
        <p:grpSpPr bwMode="auto">
          <a:xfrm>
            <a:off x="1981200" y="4651375"/>
            <a:ext cx="762000" cy="1755775"/>
            <a:chOff x="624" y="2930"/>
            <a:chExt cx="480" cy="1106"/>
          </a:xfrm>
        </p:grpSpPr>
        <p:sp>
          <p:nvSpPr>
            <p:cNvPr id="108558" name="Rectangle 14"/>
            <p:cNvSpPr>
              <a:spLocks noChangeArrowheads="1"/>
            </p:cNvSpPr>
            <p:nvPr/>
          </p:nvSpPr>
          <p:spPr bwMode="auto">
            <a:xfrm>
              <a:off x="624" y="3510"/>
              <a:ext cx="480" cy="52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fr-FR" altLang="fr-FR" b="1">
                  <a:solidFill>
                    <a:schemeClr val="accent1"/>
                  </a:solidFill>
                </a:rPr>
                <a:t>H</a:t>
              </a:r>
            </a:p>
            <a:p>
              <a:pPr algn="ctr" eaLnBrk="0" hangingPunct="0"/>
              <a:r>
                <a:rPr lang="fr-FR" altLang="fr-FR" b="1">
                  <a:solidFill>
                    <a:schemeClr val="accent1"/>
                  </a:solidFill>
                </a:rPr>
                <a:t>- 5’</a:t>
              </a:r>
            </a:p>
          </p:txBody>
        </p:sp>
        <p:sp>
          <p:nvSpPr>
            <p:cNvPr id="108559" name="Line 15"/>
            <p:cNvSpPr>
              <a:spLocks noChangeShapeType="1"/>
            </p:cNvSpPr>
            <p:nvPr/>
          </p:nvSpPr>
          <p:spPr bwMode="auto">
            <a:xfrm flipV="1">
              <a:off x="864" y="2930"/>
              <a:ext cx="0" cy="574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8569" name="Rectangle 25"/>
          <p:cNvSpPr>
            <a:spLocks noChangeArrowheads="1"/>
          </p:cNvSpPr>
          <p:nvPr/>
        </p:nvSpPr>
        <p:spPr bwMode="auto">
          <a:xfrm>
            <a:off x="5486400" y="1828800"/>
            <a:ext cx="2209800" cy="2667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fr-FR" altLang="fr-FR" sz="1800" dirty="0">
              <a:solidFill>
                <a:schemeClr val="bg2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fr-FR" altLang="fr-FR" sz="1800" dirty="0">
                <a:solidFill>
                  <a:schemeClr val="bg2"/>
                </a:solidFill>
                <a:latin typeface="Berlin Sans FB" panose="020E0602020502020306" pitchFamily="34" charset="0"/>
              </a:rPr>
              <a:t>Les compétiteurs</a:t>
            </a:r>
          </a:p>
          <a:p>
            <a:pPr algn="ctr"/>
            <a:r>
              <a:rPr lang="fr-FR" altLang="fr-FR" sz="1800" dirty="0">
                <a:solidFill>
                  <a:schemeClr val="bg2"/>
                </a:solidFill>
                <a:latin typeface="Berlin Sans FB" panose="020E0602020502020306" pitchFamily="34" charset="0"/>
              </a:rPr>
              <a:t>se préparent à courir</a:t>
            </a:r>
          </a:p>
          <a:p>
            <a:pPr algn="ctr"/>
            <a:r>
              <a:rPr lang="fr-FR" altLang="fr-FR" sz="1800" dirty="0">
                <a:solidFill>
                  <a:schemeClr val="bg2"/>
                </a:solidFill>
                <a:latin typeface="Berlin Sans FB" panose="020E0602020502020306" pitchFamily="34" charset="0"/>
              </a:rPr>
              <a:t>2 minutes et T0</a:t>
            </a:r>
          </a:p>
          <a:p>
            <a:pPr algn="ctr"/>
            <a:br>
              <a:rPr lang="fr-FR" altLang="fr-FR" sz="1000" b="1" dirty="0">
                <a:solidFill>
                  <a:srgbClr val="A50021"/>
                </a:solidFill>
                <a:latin typeface="Berlin Sans FB" panose="020E0602020502020306" pitchFamily="34" charset="0"/>
              </a:rPr>
            </a:br>
            <a:r>
              <a:rPr lang="fr-FR" altLang="fr-FR" sz="1000" b="1" dirty="0">
                <a:solidFill>
                  <a:srgbClr val="A50021"/>
                </a:solidFill>
                <a:latin typeface="Berlin Sans FB" panose="020E0602020502020306" pitchFamily="34" charset="0"/>
              </a:rPr>
              <a:t>Lors des finales avec drones vidéo</a:t>
            </a:r>
          </a:p>
          <a:p>
            <a:pPr algn="ctr"/>
            <a:r>
              <a:rPr lang="fr-FR" altLang="fr-FR" sz="1000" b="1" dirty="0">
                <a:solidFill>
                  <a:srgbClr val="A50021"/>
                </a:solidFill>
                <a:latin typeface="Berlin Sans FB" panose="020E0602020502020306" pitchFamily="34" charset="0"/>
              </a:rPr>
              <a:t>les départ sont donnés</a:t>
            </a:r>
          </a:p>
          <a:p>
            <a:pPr algn="ctr"/>
            <a:r>
              <a:rPr lang="fr-FR" altLang="fr-FR" sz="1000" b="1" dirty="0">
                <a:solidFill>
                  <a:srgbClr val="A50021"/>
                </a:solidFill>
                <a:latin typeface="Berlin Sans FB" panose="020E0602020502020306" pitchFamily="34" charset="0"/>
              </a:rPr>
              <a:t>exactement à l’heure</a:t>
            </a:r>
          </a:p>
        </p:txBody>
      </p:sp>
      <p:sp>
        <p:nvSpPr>
          <p:cNvPr id="108570" name="Rectangle 26"/>
          <p:cNvSpPr>
            <a:spLocks noChangeArrowheads="1"/>
          </p:cNvSpPr>
          <p:nvPr/>
        </p:nvSpPr>
        <p:spPr bwMode="auto">
          <a:xfrm>
            <a:off x="5508625" y="3886200"/>
            <a:ext cx="2187575" cy="609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800">
                <a:solidFill>
                  <a:schemeClr val="bg2"/>
                </a:solidFill>
                <a:latin typeface="Berlin Sans FB" panose="020E0602020502020306" pitchFamily="34" charset="0"/>
              </a:rPr>
              <a:t>Alignement </a:t>
            </a:r>
          </a:p>
          <a:p>
            <a:pPr algn="ctr"/>
            <a:r>
              <a:rPr lang="fr-FR" altLang="fr-FR" sz="1800">
                <a:solidFill>
                  <a:schemeClr val="bg2"/>
                </a:solidFill>
                <a:latin typeface="Berlin Sans FB" panose="020E0602020502020306" pitchFamily="34" charset="0"/>
              </a:rPr>
              <a:t>des bateaux</a:t>
            </a:r>
          </a:p>
        </p:txBody>
      </p:sp>
      <p:sp>
        <p:nvSpPr>
          <p:cNvPr id="108585" name="Text Box 41"/>
          <p:cNvSpPr txBox="1">
            <a:spLocks noChangeArrowheads="1"/>
          </p:cNvSpPr>
          <p:nvPr/>
        </p:nvSpPr>
        <p:spPr bwMode="auto">
          <a:xfrm>
            <a:off x="0" y="5084763"/>
            <a:ext cx="18351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600"/>
              <a:t>5mn n’est pas une contrainte horaire pour les équipages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altLang="fr-FR" sz="4400">
                <a:solidFill>
                  <a:srgbClr val="00FFFF"/>
                </a:solidFill>
              </a:rPr>
              <a:t>Procédures de Départ</a:t>
            </a:r>
          </a:p>
        </p:txBody>
      </p:sp>
      <p:sp>
        <p:nvSpPr>
          <p:cNvPr id="366595" name="Rectangle 3"/>
          <p:cNvSpPr>
            <a:spLocks noChangeArrowheads="1"/>
          </p:cNvSpPr>
          <p:nvPr/>
        </p:nvSpPr>
        <p:spPr bwMode="auto">
          <a:xfrm>
            <a:off x="381000" y="2147888"/>
            <a:ext cx="8610600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75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fr-FR" altLang="fr-F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	avec le </a:t>
            </a:r>
            <a:r>
              <a:rPr lang="fr-FR" altLang="fr-F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drapeau + klaxon</a:t>
            </a:r>
          </a:p>
          <a:p>
            <a:pPr>
              <a:lnSpc>
                <a:spcPct val="70000"/>
              </a:lnSpc>
              <a:spcBef>
                <a:spcPct val="75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fr-FR" altLang="fr-F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	avec les </a:t>
            </a:r>
            <a:r>
              <a:rPr lang="fr-FR" altLang="fr-F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feux de signalisation + klaxon</a:t>
            </a:r>
          </a:p>
        </p:txBody>
      </p:sp>
      <p:sp>
        <p:nvSpPr>
          <p:cNvPr id="366596" name="Rectangle 4"/>
          <p:cNvSpPr>
            <a:spLocks noChangeArrowheads="1"/>
          </p:cNvSpPr>
          <p:nvPr/>
        </p:nvSpPr>
        <p:spPr bwMode="auto">
          <a:xfrm>
            <a:off x="471488" y="4267200"/>
            <a:ext cx="8305800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Deux procédures de départ  </a:t>
            </a:r>
          </a:p>
        </p:txBody>
      </p:sp>
      <p:sp>
        <p:nvSpPr>
          <p:cNvPr id="366597" name="Rectangle 5"/>
          <p:cNvSpPr>
            <a:spLocks noChangeArrowheads="1"/>
          </p:cNvSpPr>
          <p:nvPr/>
        </p:nvSpPr>
        <p:spPr bwMode="auto">
          <a:xfrm>
            <a:off x="457200" y="1462088"/>
            <a:ext cx="8305800" cy="519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2800">
                <a:solidFill>
                  <a:srgbClr val="FF0000"/>
                </a:solidFill>
                <a:latin typeface="Berlin Sans FB" panose="020E0602020502020306" pitchFamily="34" charset="0"/>
              </a:rPr>
              <a:t>Deux types de départ</a:t>
            </a:r>
            <a:r>
              <a:rPr lang="fr-FR" altLang="fr-FR">
                <a:solidFill>
                  <a:srgbClr val="FF0000"/>
                </a:solidFill>
                <a:latin typeface="Berlin Sans FB" panose="020E0602020502020306" pitchFamily="34" charset="0"/>
              </a:rPr>
              <a:t>  </a:t>
            </a:r>
          </a:p>
        </p:txBody>
      </p:sp>
      <p:sp>
        <p:nvSpPr>
          <p:cNvPr id="366598" name="Rectangle 6"/>
          <p:cNvSpPr>
            <a:spLocks noChangeArrowheads="1"/>
          </p:cNvSpPr>
          <p:nvPr/>
        </p:nvSpPr>
        <p:spPr bwMode="auto">
          <a:xfrm>
            <a:off x="395288" y="4940300"/>
            <a:ext cx="8610600" cy="16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7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75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fr-FR" altLang="fr-F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	départ </a:t>
            </a:r>
            <a:r>
              <a:rPr lang="fr-FR" altLang="fr-F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normal (appel des clubs)</a:t>
            </a:r>
          </a:p>
          <a:p>
            <a:pPr>
              <a:lnSpc>
                <a:spcPct val="70000"/>
              </a:lnSpc>
              <a:spcBef>
                <a:spcPct val="75000"/>
              </a:spcBef>
              <a:buClr>
                <a:schemeClr val="tx1"/>
              </a:buClr>
              <a:buSzPct val="75000"/>
              <a:buFontTx/>
              <a:buChar char="•"/>
            </a:pPr>
            <a:r>
              <a:rPr lang="fr-FR" altLang="fr-F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	départ </a:t>
            </a:r>
            <a:r>
              <a:rPr lang="fr-FR" altLang="fr-F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rapide (sans appel des clubs)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Rappels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472608"/>
          </a:xfrm>
        </p:spPr>
        <p:txBody>
          <a:bodyPr/>
          <a:lstStyle/>
          <a:p>
            <a:r>
              <a:rPr lang="fr-FR" sz="1800" dirty="0">
                <a:solidFill>
                  <a:schemeClr val="bg1"/>
                </a:solidFill>
              </a:rPr>
              <a:t>Un équipage s’est senti lésé pendant sa course.</a:t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Peut-il demander réparation ?  Auprès de qui ?</a:t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  <a:highlight>
                  <a:srgbClr val="FFFF00"/>
                </a:highlight>
              </a:rPr>
              <a:t>Dès l’arrivée, l’un des compétiteurs doit garder la main levée à destination du juge de parcours. Il viendra se renseigner dès l’arrivée du dernier équipage. Si besoin, la course ne sera pas entérinée.</a:t>
            </a:r>
            <a:br>
              <a:rPr lang="fr-FR" sz="1800" dirty="0">
                <a:solidFill>
                  <a:schemeClr val="bg1"/>
                </a:solidFill>
                <a:highlight>
                  <a:srgbClr val="FFFF00"/>
                </a:highlight>
              </a:rPr>
            </a:br>
            <a:r>
              <a:rPr lang="fr-FR" sz="1800" dirty="0">
                <a:solidFill>
                  <a:schemeClr val="bg1"/>
                </a:solidFill>
                <a:highlight>
                  <a:srgbClr val="FFFF00"/>
                </a:highlight>
              </a:rPr>
              <a:t>Ensuite, le délégué du club disposera de 60 minutes max pour remettre sa réclamation par écrit, accompagnée d’une chèque de 30€ (qui lui sera rendu si la réclamation est acceptée)</a:t>
            </a:r>
          </a:p>
          <a:p>
            <a:endParaRPr lang="fr-FR" sz="1800" dirty="0">
              <a:solidFill>
                <a:schemeClr val="bg1"/>
              </a:solidFill>
            </a:endParaRPr>
          </a:p>
          <a:p>
            <a:r>
              <a:rPr lang="fr-FR" sz="1800" dirty="0">
                <a:solidFill>
                  <a:schemeClr val="bg1"/>
                </a:solidFill>
              </a:rPr>
              <a:t>Le numéro du bateau a été perdu en se rendant en zone de départ.</a:t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Que faire ?</a:t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  <a:highlight>
                  <a:srgbClr val="FFFF00"/>
                </a:highlight>
              </a:rPr>
              <a:t>Un bateau n’est pas autorisé à se rendre au départ sans son numéro. En cas de perte pendant la remontée, il faudra le signaler rapidement (au marshal en zone d’échauffement, au juge de départ ou à l’assistant-starter)</a:t>
            </a:r>
          </a:p>
          <a:p>
            <a:endParaRPr lang="fr-FR" sz="1800" dirty="0">
              <a:solidFill>
                <a:schemeClr val="bg1"/>
              </a:solidFill>
            </a:endParaRPr>
          </a:p>
          <a:p>
            <a:r>
              <a:rPr lang="fr-FR" sz="1800" dirty="0">
                <a:solidFill>
                  <a:schemeClr val="bg1"/>
                </a:solidFill>
              </a:rPr>
              <a:t>L’équipage rate son départ au cause d’une coulisse coincée.</a:t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Comment demander un nouveau départ ?</a:t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  <a:highlight>
                  <a:srgbClr val="FFFF00"/>
                </a:highlight>
              </a:rPr>
              <a:t>La course ne sera pas arrêtée pour ce motif. L’équipage doit repartir au plus vite et terminer sa course s’il veut rester qualifié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3A6E-ED5F-4B93-B228-D117EF4B2808}" type="slidenum">
              <a:rPr lang="fr-FR" altLang="fr-FR" smtClean="0"/>
              <a:pPr/>
              <a:t>25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536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Rappels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4392"/>
            <a:ext cx="8435280" cy="5472608"/>
          </a:xfrm>
        </p:spPr>
        <p:txBody>
          <a:bodyPr/>
          <a:lstStyle/>
          <a:p>
            <a:r>
              <a:rPr lang="fr-FR" sz="1600" dirty="0">
                <a:solidFill>
                  <a:schemeClr val="bg1"/>
                </a:solidFill>
                <a:highlight>
                  <a:srgbClr val="FFFF00"/>
                </a:highlight>
              </a:rPr>
              <a:t>Un équipage peut recevoir un avertissement à tout moment, y compris la veille au soir, par exemple si entraînement en-dehors des consignes affichées (horaires, sens de circulation),</a:t>
            </a:r>
          </a:p>
          <a:p>
            <a:r>
              <a:rPr lang="fr-FR" sz="1600" dirty="0">
                <a:solidFill>
                  <a:schemeClr val="bg1"/>
                </a:solidFill>
                <a:highlight>
                  <a:srgbClr val="FFFF00"/>
                </a:highlight>
              </a:rPr>
              <a:t>2 avertissements = exclusion définitive de son épreuve</a:t>
            </a:r>
            <a:br>
              <a:rPr lang="fr-FR" sz="1600" dirty="0">
                <a:solidFill>
                  <a:schemeClr val="bg1"/>
                </a:solidFill>
                <a:highlight>
                  <a:srgbClr val="FFFF00"/>
                </a:highlight>
              </a:rPr>
            </a:br>
            <a:r>
              <a:rPr lang="fr-FR" sz="1600" dirty="0">
                <a:solidFill>
                  <a:schemeClr val="bg1"/>
                </a:solidFill>
                <a:highlight>
                  <a:srgbClr val="FFFF00"/>
                </a:highlight>
              </a:rPr>
              <a:t>exemple :  exclusion de l’épreuve 4- master hommes</a:t>
            </a:r>
            <a:br>
              <a:rPr lang="fr-FR" sz="1600" dirty="0">
                <a:solidFill>
                  <a:schemeClr val="bg1"/>
                </a:solidFill>
                <a:highlight>
                  <a:srgbClr val="FFFF00"/>
                </a:highlight>
              </a:rPr>
            </a:br>
            <a:r>
              <a:rPr lang="fr-FR" sz="1600" dirty="0">
                <a:solidFill>
                  <a:schemeClr val="bg1"/>
                </a:solidFill>
                <a:highlight>
                  <a:srgbClr val="FFFF00"/>
                </a:highlight>
              </a:rPr>
              <a:t>                  mais épreuve 2x master mixte reste possible</a:t>
            </a:r>
          </a:p>
          <a:p>
            <a:r>
              <a:rPr lang="fr-FR" sz="1600" dirty="0">
                <a:solidFill>
                  <a:schemeClr val="bg1"/>
                </a:solidFill>
                <a:highlight>
                  <a:srgbClr val="FFFF00"/>
                </a:highlight>
              </a:rPr>
              <a:t>Un avertissement est naturellement supprimé lors de la prochaine course avec  franchissement de la ligne d’arrivée (même si cette course a lieu le lendemain)</a:t>
            </a:r>
          </a:p>
          <a:p>
            <a:r>
              <a:rPr lang="fr-FR" sz="1600" dirty="0">
                <a:solidFill>
                  <a:schemeClr val="bg1"/>
                </a:solidFill>
              </a:rPr>
              <a:t>En cas de comportement sportivement inadmissible, le président du jury peut prononcer sa disqualification (ensemble des épreuves prévues pour les compétiteurs de l’embarcation fautive, barreur compris, toutes journées confondues)</a:t>
            </a:r>
          </a:p>
          <a:p>
            <a:r>
              <a:rPr lang="fr-FR" sz="1600" dirty="0">
                <a:solidFill>
                  <a:schemeClr val="bg1"/>
                </a:solidFill>
                <a:highlight>
                  <a:srgbClr val="FFFF00"/>
                </a:highlight>
              </a:rPr>
              <a:t>Le bassin doit être libéré au plus tard 30 minutes avant le départ de la 1° course du matin et du début d’après-midi</a:t>
            </a:r>
          </a:p>
          <a:p>
            <a:r>
              <a:rPr lang="fr-FR" sz="1600" dirty="0">
                <a:solidFill>
                  <a:schemeClr val="bg1"/>
                </a:solidFill>
              </a:rPr>
              <a:t>Les compétiteurs doivent concourir en tenue de compétition (combinaison du club, même t-shirt éventuel en dessous). Les couvre-chefs ne sont pas obligatoires mais dès qu’au moins 2 compétiteurs en portent, ils doivent être identiques</a:t>
            </a:r>
          </a:p>
          <a:p>
            <a:r>
              <a:rPr lang="fr-FR" sz="1600" dirty="0">
                <a:solidFill>
                  <a:schemeClr val="bg1"/>
                </a:solidFill>
                <a:highlight>
                  <a:srgbClr val="FFFF00"/>
                </a:highlight>
              </a:rPr>
              <a:t>La tenue n’est vérifiée formellement qu’au ponton de départ, à l’appel des 2 minutes. A l’embarquement, le juge pourrait ne rien signaler de particulier</a:t>
            </a:r>
          </a:p>
          <a:p>
            <a:r>
              <a:rPr lang="fr-FR" sz="1600" dirty="0">
                <a:solidFill>
                  <a:schemeClr val="bg1"/>
                </a:solidFill>
              </a:rPr>
              <a:t>Les barreurs et les rameurs Poids Légers ne sont pesés qu’une fois par jour,</a:t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>entre 2h et 1h avant leur 1° course de chaque épreuve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3A6E-ED5F-4B93-B228-D117EF4B2808}" type="slidenum">
              <a:rPr lang="fr-FR" altLang="fr-FR" smtClean="0"/>
              <a:pPr/>
              <a:t>26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9271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3933825"/>
            <a:ext cx="6985000" cy="2111375"/>
          </a:xfrm>
        </p:spPr>
        <p:txBody>
          <a:bodyPr/>
          <a:lstStyle/>
          <a:p>
            <a:pPr algn="ctr" eaLnBrk="1" hangingPunct="1"/>
            <a:r>
              <a:rPr lang="fr-FR" altLang="fr-F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COMMISSION DE CONTRÔLE</a:t>
            </a:r>
            <a:br>
              <a:rPr lang="fr-FR" altLang="fr-FR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fr-FR" altLang="fr-FR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altLang="fr-FR" sz="1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ATTENTION:</a:t>
            </a:r>
            <a:r>
              <a:rPr lang="fr-FR" altLang="fr-FR" sz="2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L’ensemble des contrôles de ce document doit être complété par les règles de la réglementation sportive de l’année en cours.</a:t>
            </a:r>
            <a:br>
              <a:rPr lang="fr-FR" alt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fr-FR" altLang="fr-FR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3" name="Picture 15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461963"/>
            <a:ext cx="26574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8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890588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Lieux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1691680" y="2924175"/>
            <a:ext cx="726182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fr-FR" altLang="fr-FR" sz="1000" dirty="0">
              <a:effectLst>
                <a:outerShdw blurRad="38100" dist="38100" dir="2700000" algn="tl">
                  <a:srgbClr val="C0C0C0"/>
                </a:outerShdw>
              </a:effectLst>
              <a:latin typeface="Berlin Sans FB" panose="020E0602020502020306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pontons d’embarquement</a:t>
            </a:r>
          </a:p>
          <a:p>
            <a:pPr eaLnBrk="1" hangingPunct="1">
              <a:lnSpc>
                <a:spcPct val="50000"/>
              </a:lnSpc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pontons de débarquement, d’honneur</a:t>
            </a:r>
          </a:p>
          <a:p>
            <a:pPr eaLnBrk="1" hangingPunct="1">
              <a:lnSpc>
                <a:spcPct val="50000"/>
              </a:lnSpc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 de pesée des rameurs et barreurs</a:t>
            </a:r>
          </a:p>
          <a:p>
            <a:pPr eaLnBrk="1" hangingPunct="1">
              <a:lnSpc>
                <a:spcPct val="50000"/>
              </a:lnSpc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 de pesée des bateaux</a:t>
            </a:r>
          </a:p>
          <a:p>
            <a:pPr eaLnBrk="1" hangingPunct="1">
              <a:lnSpc>
                <a:spcPct val="50000"/>
              </a:lnSpc>
              <a:spcBef>
                <a:spcPct val="75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arabicPeriod"/>
            </a:pPr>
            <a:r>
              <a:rPr lang="fr-FR" alt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tout autre lieu si nécessaire ……</a:t>
            </a:r>
          </a:p>
          <a:p>
            <a:pPr eaLnBrk="1" hangingPunct="1"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fr-FR" altLang="fr-FR" sz="2400" dirty="0">
              <a:effectLst>
                <a:outerShdw blurRad="38100" dist="38100" dir="2700000" algn="tl">
                  <a:srgbClr val="C0C0C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9220" name="Rectangle 21"/>
          <p:cNvSpPr>
            <a:spLocks noChangeArrowheads="1"/>
          </p:cNvSpPr>
          <p:nvPr/>
        </p:nvSpPr>
        <p:spPr bwMode="auto">
          <a:xfrm>
            <a:off x="2267744" y="1412776"/>
            <a:ext cx="4867275" cy="646112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600" dirty="0">
                <a:solidFill>
                  <a:srgbClr val="FF0000"/>
                </a:solidFill>
                <a:latin typeface="Berlin Sans FB" panose="020E0602020502020306" pitchFamily="34" charset="0"/>
              </a:rPr>
              <a:t>Plusieurs</a:t>
            </a:r>
            <a:r>
              <a:rPr lang="fr-FR" altLang="fr-FR" sz="2400" dirty="0">
                <a:solidFill>
                  <a:schemeClr val="bg2"/>
                </a:solidFill>
                <a:latin typeface="Berlin Sans FB" panose="020E0602020502020306" pitchFamily="34" charset="0"/>
              </a:rPr>
              <a:t> </a:t>
            </a:r>
            <a:r>
              <a:rPr lang="fr-FR" altLang="fr-FR" sz="3200" dirty="0">
                <a:solidFill>
                  <a:schemeClr val="bg2"/>
                </a:solidFill>
                <a:latin typeface="Berlin Sans FB" panose="020E0602020502020306" pitchFamily="34" charset="0"/>
              </a:rPr>
              <a:t>lieux de contrôle</a:t>
            </a:r>
          </a:p>
        </p:txBody>
      </p:sp>
    </p:spTree>
    <p:extLst>
      <p:ext uri="{BB962C8B-B14F-4D97-AF65-F5344CB8AC3E}">
        <p14:creationId xmlns:p14="http://schemas.microsoft.com/office/powerpoint/2010/main" val="14056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8509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Détails</a:t>
            </a: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4583112" y="1196975"/>
            <a:ext cx="4453383" cy="1727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50000">
                <a:srgbClr val="DDDDDD"/>
              </a:gs>
              <a:gs pos="100000">
                <a:srgbClr val="FFFF99"/>
              </a:gs>
            </a:gsLst>
            <a:lin ang="27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Char char="•"/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le matériel.</a:t>
            </a:r>
          </a:p>
          <a:p>
            <a:pPr marL="342900" indent="-342900">
              <a:buFontTx/>
              <a:buChar char="•"/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les horaires.</a:t>
            </a:r>
          </a:p>
          <a:p>
            <a:pPr marL="342900" indent="-342900">
              <a:buFontTx/>
              <a:buChar char="•"/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embarquement/débarquement.</a:t>
            </a:r>
          </a:p>
          <a:p>
            <a:pPr marL="342900" indent="-342900">
              <a:buFontTx/>
              <a:buChar char="•"/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Nombre de parcours.</a:t>
            </a:r>
          </a:p>
        </p:txBody>
      </p:sp>
      <p:grpSp>
        <p:nvGrpSpPr>
          <p:cNvPr id="11268" name="Group 16"/>
          <p:cNvGrpSpPr>
            <a:grpSpLocks/>
          </p:cNvGrpSpPr>
          <p:nvPr/>
        </p:nvGrpSpPr>
        <p:grpSpPr bwMode="auto">
          <a:xfrm>
            <a:off x="2267590" y="1196975"/>
            <a:ext cx="1739260" cy="1617564"/>
            <a:chOff x="1055" y="754"/>
            <a:chExt cx="1644" cy="1649"/>
          </a:xfrm>
        </p:grpSpPr>
        <p:pic>
          <p:nvPicPr>
            <p:cNvPr id="11307" name="Picture 14" descr="j028243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754"/>
              <a:ext cx="1088" cy="1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8" name="Text Box 15"/>
            <p:cNvSpPr txBox="1">
              <a:spLocks noChangeArrowheads="1"/>
            </p:cNvSpPr>
            <p:nvPr/>
          </p:nvSpPr>
          <p:spPr bwMode="auto">
            <a:xfrm>
              <a:off x="1055" y="1932"/>
              <a:ext cx="1644" cy="47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b="1" dirty="0"/>
                <a:t>SECURITE</a:t>
              </a:r>
            </a:p>
          </p:txBody>
        </p:sp>
      </p:grpSp>
      <p:grpSp>
        <p:nvGrpSpPr>
          <p:cNvPr id="11269" name="Group 22"/>
          <p:cNvGrpSpPr>
            <a:grpSpLocks/>
          </p:cNvGrpSpPr>
          <p:nvPr/>
        </p:nvGrpSpPr>
        <p:grpSpPr bwMode="auto">
          <a:xfrm>
            <a:off x="2267756" y="5341938"/>
            <a:ext cx="1596218" cy="1466165"/>
            <a:chOff x="1115" y="2614"/>
            <a:chExt cx="1675" cy="1783"/>
          </a:xfrm>
        </p:grpSpPr>
        <p:pic>
          <p:nvPicPr>
            <p:cNvPr id="11305" name="Picture 20" descr="j02129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2614"/>
              <a:ext cx="1015" cy="1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6" name="Text Box 21"/>
            <p:cNvSpPr txBox="1">
              <a:spLocks noChangeArrowheads="1"/>
            </p:cNvSpPr>
            <p:nvPr/>
          </p:nvSpPr>
          <p:spPr bwMode="auto">
            <a:xfrm>
              <a:off x="1115" y="3836"/>
              <a:ext cx="1675" cy="56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b="1" dirty="0"/>
                <a:t>IMAGE</a:t>
              </a:r>
            </a:p>
          </p:txBody>
        </p:sp>
      </p:grpSp>
      <p:sp>
        <p:nvSpPr>
          <p:cNvPr id="20503" name="Oval 23"/>
          <p:cNvSpPr>
            <a:spLocks noChangeArrowheads="1"/>
          </p:cNvSpPr>
          <p:nvPr/>
        </p:nvSpPr>
        <p:spPr bwMode="auto">
          <a:xfrm>
            <a:off x="4367213" y="3270250"/>
            <a:ext cx="4535487" cy="2103438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50000">
                <a:srgbClr val="DDDDDD"/>
              </a:gs>
              <a:gs pos="100000">
                <a:srgbClr val="FFFF99"/>
              </a:gs>
            </a:gsLst>
            <a:lin ang="27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Char char="•"/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équipages (identité –âge).</a:t>
            </a:r>
          </a:p>
          <a:p>
            <a:pPr marL="342900" indent="-342900">
              <a:buFontTx/>
              <a:buChar char="•"/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poids barreurs et PL.</a:t>
            </a:r>
          </a:p>
          <a:p>
            <a:pPr marL="342900" indent="-342900">
              <a:buFontTx/>
              <a:buChar char="•"/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poids des bateaux.</a:t>
            </a:r>
          </a:p>
          <a:p>
            <a:pPr marL="342900" indent="-342900">
              <a:buFontTx/>
              <a:buChar char="•"/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produits sur la coque.</a:t>
            </a:r>
          </a:p>
          <a:p>
            <a:pPr marL="342900" indent="-342900">
              <a:buFontTx/>
              <a:buChar char="•"/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équipements.</a:t>
            </a:r>
            <a:endParaRPr lang="fr-FR" sz="20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0504" name="Oval 24"/>
          <p:cNvSpPr>
            <a:spLocks noChangeArrowheads="1"/>
          </p:cNvSpPr>
          <p:nvPr/>
        </p:nvSpPr>
        <p:spPr bwMode="auto">
          <a:xfrm>
            <a:off x="4295775" y="5733256"/>
            <a:ext cx="4535488" cy="1008112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50000">
                <a:srgbClr val="DDDDDD"/>
              </a:gs>
              <a:gs pos="100000">
                <a:srgbClr val="FFFF99"/>
              </a:gs>
            </a:gsLst>
            <a:lin ang="27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Char char="•"/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tenue.</a:t>
            </a:r>
          </a:p>
          <a:p>
            <a:pPr marL="342900" indent="-342900">
              <a:buFontTx/>
              <a:buChar char="•"/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publicité.</a:t>
            </a:r>
          </a:p>
          <a:p>
            <a:pPr marL="342900" indent="-342900" algn="ctr">
              <a:buFontTx/>
              <a:buChar char="•"/>
              <a:defRPr/>
            </a:pPr>
            <a:endParaRPr lang="fr-FR" sz="20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11272" name="Group 69"/>
          <p:cNvGrpSpPr>
            <a:grpSpLocks/>
          </p:cNvGrpSpPr>
          <p:nvPr/>
        </p:nvGrpSpPr>
        <p:grpSpPr bwMode="auto">
          <a:xfrm>
            <a:off x="2267388" y="3333750"/>
            <a:ext cx="1812486" cy="1463675"/>
            <a:chOff x="1119" y="1979"/>
            <a:chExt cx="1557" cy="1353"/>
          </a:xfrm>
        </p:grpSpPr>
        <p:sp>
          <p:nvSpPr>
            <p:cNvPr id="11303" name="Text Box 67"/>
            <p:cNvSpPr txBox="1">
              <a:spLocks noChangeArrowheads="1"/>
            </p:cNvSpPr>
            <p:nvPr/>
          </p:nvSpPr>
          <p:spPr bwMode="auto">
            <a:xfrm>
              <a:off x="1119" y="2795"/>
              <a:ext cx="1557" cy="53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1600" b="1" dirty="0"/>
                <a:t>EGALITE DES CHANCES</a:t>
              </a:r>
            </a:p>
          </p:txBody>
        </p:sp>
        <p:pic>
          <p:nvPicPr>
            <p:cNvPr id="11304" name="Picture 68" descr="j033638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979"/>
              <a:ext cx="771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718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0" name="AutoShape 70"/>
          <p:cNvSpPr>
            <a:spLocks noChangeArrowheads="1"/>
          </p:cNvSpPr>
          <p:nvPr/>
        </p:nvSpPr>
        <p:spPr bwMode="auto">
          <a:xfrm>
            <a:off x="2354263" y="6045200"/>
            <a:ext cx="6610350" cy="6413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836613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L’étrave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54263" y="2205038"/>
            <a:ext cx="3995737" cy="1871662"/>
          </a:xfr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400">
                <a:solidFill>
                  <a:schemeClr val="bg1"/>
                </a:solidFill>
              </a:rPr>
              <a:t>La boule.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800">
                <a:solidFill>
                  <a:schemeClr val="bg1"/>
                </a:solidFill>
              </a:rPr>
              <a:t>présence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800">
                <a:solidFill>
                  <a:schemeClr val="bg1"/>
                </a:solidFill>
              </a:rPr>
              <a:t>fixation solide.</a:t>
            </a:r>
          </a:p>
          <a:p>
            <a:pPr eaLnBrk="1" hangingPunct="1">
              <a:lnSpc>
                <a:spcPct val="80000"/>
              </a:lnSpc>
            </a:pPr>
            <a:r>
              <a:rPr lang="fr-FR" altLang="fr-FR" sz="2400">
                <a:solidFill>
                  <a:schemeClr val="bg1"/>
                </a:solidFill>
              </a:rPr>
              <a:t>Le numéro.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800">
                <a:solidFill>
                  <a:schemeClr val="bg1"/>
                </a:solidFill>
              </a:rPr>
              <a:t>présence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1800">
                <a:solidFill>
                  <a:schemeClr val="bg1"/>
                </a:solidFill>
              </a:rPr>
              <a:t>conforme au programme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1800">
              <a:solidFill>
                <a:schemeClr val="bg1"/>
              </a:solidFill>
            </a:endParaRPr>
          </a:p>
        </p:txBody>
      </p:sp>
      <p:graphicFrame>
        <p:nvGraphicFramePr>
          <p:cNvPr id="15364" name="Object 5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40488" y="2227263"/>
          <a:ext cx="2524125" cy="182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2193702" imgH="9142857" progId="">
                  <p:embed/>
                </p:oleObj>
              </mc:Choice>
              <mc:Fallback>
                <p:oleObj name="Photo Editor Photo" r:id="rId2" imgW="12193702" imgH="9142857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488" y="2227263"/>
                        <a:ext cx="2524125" cy="182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5"/>
          <p:cNvSpPr txBox="1">
            <a:spLocks noChangeArrowheads="1"/>
          </p:cNvSpPr>
          <p:nvPr/>
        </p:nvSpPr>
        <p:spPr bwMode="auto">
          <a:xfrm>
            <a:off x="2887663" y="1557338"/>
            <a:ext cx="1481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800" dirty="0">
                <a:solidFill>
                  <a:schemeClr val="bg1"/>
                </a:solidFill>
              </a:rPr>
              <a:t>Vérifier</a:t>
            </a:r>
            <a:r>
              <a:rPr lang="fr-FR" altLang="fr-FR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5366" name="Picture 56" descr="MCj0343747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12332">
            <a:off x="2243932" y="4793511"/>
            <a:ext cx="815975" cy="979487"/>
          </a:xfrm>
        </p:spPr>
      </p:pic>
      <p:sp>
        <p:nvSpPr>
          <p:cNvPr id="15367" name="Text Box 58"/>
          <p:cNvSpPr txBox="1">
            <a:spLocks noChangeArrowheads="1"/>
          </p:cNvSpPr>
          <p:nvPr/>
        </p:nvSpPr>
        <p:spPr bwMode="auto">
          <a:xfrm>
            <a:off x="3347864" y="5013325"/>
            <a:ext cx="2155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dirty="0">
                <a:solidFill>
                  <a:schemeClr val="bg1"/>
                </a:solidFill>
              </a:rPr>
              <a:t>Non conforme</a:t>
            </a:r>
          </a:p>
        </p:txBody>
      </p:sp>
      <p:sp>
        <p:nvSpPr>
          <p:cNvPr id="15368" name="AutoShape 59"/>
          <p:cNvSpPr>
            <a:spLocks noChangeArrowheads="1"/>
          </p:cNvSpPr>
          <p:nvPr/>
        </p:nvSpPr>
        <p:spPr bwMode="auto">
          <a:xfrm>
            <a:off x="5648325" y="5084763"/>
            <a:ext cx="792163" cy="288925"/>
          </a:xfrm>
          <a:custGeom>
            <a:avLst/>
            <a:gdLst>
              <a:gd name="T0" fmla="*/ 594122 w 21600"/>
              <a:gd name="T1" fmla="*/ 0 h 21600"/>
              <a:gd name="T2" fmla="*/ 0 w 21600"/>
              <a:gd name="T3" fmla="*/ 144463 h 21600"/>
              <a:gd name="T4" fmla="*/ 594122 w 21600"/>
              <a:gd name="T5" fmla="*/ 288925 h 21600"/>
              <a:gd name="T6" fmla="*/ 7921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5369" name="Picture 60" descr="MCBD07306_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581525"/>
            <a:ext cx="10842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108" descr="j00787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493838"/>
            <a:ext cx="54768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29" name="Text Box 69"/>
          <p:cNvSpPr txBox="1">
            <a:spLocks noChangeArrowheads="1"/>
          </p:cNvSpPr>
          <p:nvPr/>
        </p:nvSpPr>
        <p:spPr bwMode="auto">
          <a:xfrm>
            <a:off x="2354263" y="6045200"/>
            <a:ext cx="6610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 b="1"/>
              <a:t>Pour tous les contrôles avec le « STOP » </a:t>
            </a:r>
            <a:r>
              <a:rPr lang="fr-FR" altLang="fr-FR" sz="1200"/>
              <a:t>(voir textes pour sanctions)</a:t>
            </a:r>
            <a:r>
              <a:rPr lang="fr-FR" altLang="fr-FR" sz="1400" b="1"/>
              <a:t> l’équipage a obligation de réparer, sinon le départ du ponton n’est pas autorisé.</a:t>
            </a:r>
          </a:p>
        </p:txBody>
      </p:sp>
    </p:spTree>
    <p:extLst>
      <p:ext uri="{BB962C8B-B14F-4D97-AF65-F5344CB8AC3E}">
        <p14:creationId xmlns:p14="http://schemas.microsoft.com/office/powerpoint/2010/main" val="1112709605"/>
      </p:ext>
    </p:extLst>
  </p:cSld>
  <p:clrMapOvr>
    <a:masterClrMapping/>
  </p:clrMapOvr>
  <p:transition advClick="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90588"/>
          </a:xfrm>
        </p:spPr>
        <p:txBody>
          <a:bodyPr/>
          <a:lstStyle/>
          <a:p>
            <a:pPr algn="ctr" eaLnBrk="1" hangingPunct="1"/>
            <a:r>
              <a:rPr lang="fr-FR" alt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</a:t>
            </a:r>
            <a:r>
              <a:rPr lang="fr-FR" alt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alt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chaussures et sangles </a:t>
            </a:r>
          </a:p>
        </p:txBody>
      </p:sp>
      <p:graphicFrame>
        <p:nvGraphicFramePr>
          <p:cNvPr id="16387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6862763" y="3224213"/>
          <a:ext cx="2014537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2" imgW="2499577" imgH="1836190" progId="PBrush">
                  <p:embed/>
                </p:oleObj>
              </mc:Choice>
              <mc:Fallback>
                <p:oleObj name="Image bitmap" r:id="rId2" imgW="2499577" imgH="1836190" progId="PBrus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2763" y="3224213"/>
                        <a:ext cx="2014537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Picture 62" descr="Photo 04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2" t="16496" r="21538" b="33644"/>
          <a:stretch>
            <a:fillRect/>
          </a:stretch>
        </p:blipFill>
        <p:spPr>
          <a:xfrm>
            <a:off x="6813550" y="1423988"/>
            <a:ext cx="2114550" cy="1585912"/>
          </a:xfrm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1122631" y="2204864"/>
            <a:ext cx="5406758" cy="1800200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r-FR" altLang="fr-FR" sz="2000" dirty="0">
                <a:solidFill>
                  <a:schemeClr val="bg1"/>
                </a:solidFill>
              </a:rPr>
              <a:t>Que la fixation des chaussures permet de se dégager sans l’aide des mains, dans les plus brefs délais.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fr-FR" altLang="fr-FR" sz="10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r-FR" altLang="fr-FR" sz="2000" dirty="0">
                <a:solidFill>
                  <a:schemeClr val="bg1"/>
                </a:solidFill>
              </a:rPr>
              <a:t>Un lacet par chaussure, avec débattement du talon ne dépassant pas l’horizontal (environ7 cm). </a:t>
            </a:r>
            <a:endParaRPr lang="fr-FR" altLang="fr-FR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fr-FR" altLang="fr-FR" sz="2000" dirty="0">
              <a:solidFill>
                <a:schemeClr val="bg1"/>
              </a:solidFill>
            </a:endParaRP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3390900" y="1038225"/>
            <a:ext cx="33413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800" dirty="0">
                <a:solidFill>
                  <a:schemeClr val="bg1"/>
                </a:solidFill>
              </a:rPr>
              <a:t>Vérifier</a:t>
            </a:r>
            <a:r>
              <a:rPr lang="fr-FR" altLang="fr-FR" dirty="0">
                <a:solidFill>
                  <a:schemeClr val="bg1"/>
                </a:solidFill>
              </a:rPr>
              <a:t> </a:t>
            </a:r>
            <a:r>
              <a:rPr lang="fr-FR" altLang="fr-FR" sz="2800" dirty="0">
                <a:solidFill>
                  <a:schemeClr val="bg1"/>
                </a:solidFill>
              </a:rPr>
              <a:t>en testant :</a:t>
            </a:r>
          </a:p>
        </p:txBody>
      </p:sp>
      <p:pic>
        <p:nvPicPr>
          <p:cNvPr id="38920" name="Picture 8" descr="MCj0343747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805488"/>
            <a:ext cx="8159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203848" y="6210300"/>
            <a:ext cx="2346325" cy="46166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>
                <a:solidFill>
                  <a:schemeClr val="bg1"/>
                </a:solidFill>
              </a:rPr>
              <a:t>Non conforme</a:t>
            </a: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5737225" y="6210300"/>
            <a:ext cx="792163" cy="288925"/>
          </a:xfrm>
          <a:custGeom>
            <a:avLst/>
            <a:gdLst>
              <a:gd name="T0" fmla="*/ 594122 w 21600"/>
              <a:gd name="T1" fmla="*/ 0 h 21600"/>
              <a:gd name="T2" fmla="*/ 0 w 21600"/>
              <a:gd name="T3" fmla="*/ 144463 h 21600"/>
              <a:gd name="T4" fmla="*/ 594122 w 21600"/>
              <a:gd name="T5" fmla="*/ 288925 h 21600"/>
              <a:gd name="T6" fmla="*/ 7921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8923" name="Picture 11" descr="MCBD07306_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5489575"/>
            <a:ext cx="10842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110" descr="j007875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1900" y="877888"/>
            <a:ext cx="639763" cy="679450"/>
          </a:xfrm>
        </p:spPr>
      </p:pic>
    </p:spTree>
    <p:extLst>
      <p:ext uri="{BB962C8B-B14F-4D97-AF65-F5344CB8AC3E}">
        <p14:creationId xmlns:p14="http://schemas.microsoft.com/office/powerpoint/2010/main" val="3237284632"/>
      </p:ext>
    </p:extLst>
  </p:cSld>
  <p:clrMapOvr>
    <a:masterClrMapping/>
  </p:clrMapOvr>
  <p:transition advClick="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576"/>
            <a:ext cx="8229600" cy="781049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pelles</a:t>
            </a:r>
          </a:p>
        </p:txBody>
      </p:sp>
      <p:sp>
        <p:nvSpPr>
          <p:cNvPr id="17411" name="Rectangle 51"/>
          <p:cNvSpPr>
            <a:spLocks noChangeArrowheads="1"/>
          </p:cNvSpPr>
          <p:nvPr/>
        </p:nvSpPr>
        <p:spPr bwMode="auto">
          <a:xfrm>
            <a:off x="467544" y="3712676"/>
            <a:ext cx="5076775" cy="292388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35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fr-FR" altLang="fr-FR" sz="2000" dirty="0">
                <a:solidFill>
                  <a:schemeClr val="bg1"/>
                </a:solidFill>
              </a:rPr>
              <a:t> l’épaisseur minimale sur tout leur pourtour</a:t>
            </a:r>
          </a:p>
        </p:txBody>
      </p:sp>
      <p:graphicFrame>
        <p:nvGraphicFramePr>
          <p:cNvPr id="17412" name="Object 52"/>
          <p:cNvGraphicFramePr>
            <a:graphicFrameLocks noChangeAspect="1"/>
          </p:cNvGraphicFramePr>
          <p:nvPr/>
        </p:nvGraphicFramePr>
        <p:xfrm>
          <a:off x="6234113" y="2781300"/>
          <a:ext cx="24384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 bitmap" r:id="rId2" imgW="4860952" imgH="1783235" progId="PBrush">
                  <p:embed/>
                </p:oleObj>
              </mc:Choice>
              <mc:Fallback>
                <p:oleObj name="Image bitmap" r:id="rId2" imgW="4860952" imgH="178323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113" y="2781300"/>
                        <a:ext cx="24384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4" name="Rectangle 54"/>
          <p:cNvSpPr>
            <a:spLocks noChangeArrowheads="1"/>
          </p:cNvSpPr>
          <p:nvPr/>
        </p:nvSpPr>
        <p:spPr bwMode="auto">
          <a:xfrm>
            <a:off x="7127875" y="3036888"/>
            <a:ext cx="15779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fr-FR" sz="3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  <a:cs typeface="+mn-cs"/>
              </a:rPr>
              <a:t>5</a:t>
            </a:r>
            <a:r>
              <a:rPr lang="fr-F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  <a:cs typeface="+mn-cs"/>
              </a:rPr>
              <a:t> mm</a:t>
            </a:r>
          </a:p>
        </p:txBody>
      </p:sp>
      <p:sp>
        <p:nvSpPr>
          <p:cNvPr id="17416" name="Text Box 56"/>
          <p:cNvSpPr txBox="1">
            <a:spLocks noChangeArrowheads="1"/>
          </p:cNvSpPr>
          <p:nvPr/>
        </p:nvSpPr>
        <p:spPr bwMode="auto">
          <a:xfrm>
            <a:off x="3533775" y="1296988"/>
            <a:ext cx="2376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800" dirty="0">
                <a:solidFill>
                  <a:schemeClr val="bg1"/>
                </a:solidFill>
              </a:rPr>
              <a:t>Vérifier</a:t>
            </a:r>
            <a:r>
              <a:rPr lang="fr-FR" alt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417" name="Text Box 57"/>
          <p:cNvSpPr txBox="1">
            <a:spLocks noChangeArrowheads="1"/>
          </p:cNvSpPr>
          <p:nvPr/>
        </p:nvSpPr>
        <p:spPr bwMode="auto">
          <a:xfrm>
            <a:off x="5910264" y="3567559"/>
            <a:ext cx="32337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</a:rPr>
              <a:t>Hachoir : Mesurée à 3 mm du bord extérieur</a:t>
            </a:r>
          </a:p>
        </p:txBody>
      </p:sp>
      <p:pic>
        <p:nvPicPr>
          <p:cNvPr id="17418" name="Picture 58" descr="MCj034374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0022">
            <a:off x="3125788" y="5664200"/>
            <a:ext cx="8159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59"/>
          <p:cNvSpPr txBox="1">
            <a:spLocks noChangeArrowheads="1"/>
          </p:cNvSpPr>
          <p:nvPr/>
        </p:nvSpPr>
        <p:spPr bwMode="auto">
          <a:xfrm>
            <a:off x="4283968" y="5932488"/>
            <a:ext cx="2119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dirty="0">
                <a:solidFill>
                  <a:schemeClr val="bg1"/>
                </a:solidFill>
              </a:rPr>
              <a:t>Non conforme</a:t>
            </a:r>
          </a:p>
        </p:txBody>
      </p:sp>
      <p:sp>
        <p:nvSpPr>
          <p:cNvPr id="17420" name="AutoShape 60"/>
          <p:cNvSpPr>
            <a:spLocks noChangeArrowheads="1"/>
          </p:cNvSpPr>
          <p:nvPr/>
        </p:nvSpPr>
        <p:spPr bwMode="auto">
          <a:xfrm>
            <a:off x="6626225" y="6010275"/>
            <a:ext cx="792163" cy="288925"/>
          </a:xfrm>
          <a:custGeom>
            <a:avLst/>
            <a:gdLst>
              <a:gd name="T0" fmla="*/ 594122 w 21600"/>
              <a:gd name="T1" fmla="*/ 0 h 21600"/>
              <a:gd name="T2" fmla="*/ 0 w 21600"/>
              <a:gd name="T3" fmla="*/ 144463 h 21600"/>
              <a:gd name="T4" fmla="*/ 594122 w 21600"/>
              <a:gd name="T5" fmla="*/ 288925 h 21600"/>
              <a:gd name="T6" fmla="*/ 7921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7421" name="Picture 61" descr="MCBD07306_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5499100"/>
            <a:ext cx="85407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108" descr="j007875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7300" y="998538"/>
            <a:ext cx="719138" cy="765175"/>
          </a:xfrm>
        </p:spPr>
      </p:pic>
      <p:sp>
        <p:nvSpPr>
          <p:cNvPr id="17436" name="Text Box 110"/>
          <p:cNvSpPr txBox="1">
            <a:spLocks noChangeArrowheads="1"/>
          </p:cNvSpPr>
          <p:nvPr/>
        </p:nvSpPr>
        <p:spPr bwMode="auto">
          <a:xfrm>
            <a:off x="457200" y="1878013"/>
            <a:ext cx="8524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altLang="fr-FR" sz="2400" dirty="0">
                <a:solidFill>
                  <a:schemeClr val="bg1"/>
                </a:solidFill>
              </a:rPr>
              <a:t> la couleur des pelles </a:t>
            </a:r>
            <a:r>
              <a:rPr lang="fr-FR" altLang="fr-FR" sz="1600" b="1" dirty="0">
                <a:solidFill>
                  <a:schemeClr val="bg1"/>
                </a:solidFill>
              </a:rPr>
              <a:t>(couleur du club sur les 2 faces).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FR" altLang="fr-FR" sz="2400" dirty="0">
                <a:solidFill>
                  <a:schemeClr val="bg1"/>
                </a:solidFill>
              </a:rPr>
              <a:t> l’épaisseur des pelles</a:t>
            </a:r>
          </a:p>
        </p:txBody>
      </p:sp>
      <p:sp>
        <p:nvSpPr>
          <p:cNvPr id="17484" name="Text Box 57"/>
          <p:cNvSpPr txBox="1">
            <a:spLocks noChangeArrowheads="1"/>
          </p:cNvSpPr>
          <p:nvPr/>
        </p:nvSpPr>
        <p:spPr bwMode="auto">
          <a:xfrm>
            <a:off x="6012161" y="4892675"/>
            <a:ext cx="31318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</a:rPr>
              <a:t>Mâcon : Mesurée à 2 mm du bord extérieur</a:t>
            </a:r>
          </a:p>
        </p:txBody>
      </p:sp>
      <p:pic>
        <p:nvPicPr>
          <p:cNvPr id="17" name="Picture 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3860800"/>
            <a:ext cx="24479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55"/>
          <p:cNvSpPr>
            <a:spLocks noChangeArrowheads="1"/>
          </p:cNvSpPr>
          <p:nvPr/>
        </p:nvSpPr>
        <p:spPr bwMode="auto">
          <a:xfrm>
            <a:off x="7127875" y="4132263"/>
            <a:ext cx="15779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35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fr-FR" sz="36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  <a:cs typeface="+mn-cs"/>
              </a:rPr>
              <a:t>3</a:t>
            </a:r>
            <a:r>
              <a:rPr lang="fr-FR" sz="28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  <a:cs typeface="+mn-cs"/>
              </a:rPr>
              <a:t> mm</a:t>
            </a:r>
          </a:p>
        </p:txBody>
      </p:sp>
    </p:spTree>
    <p:extLst>
      <p:ext uri="{BB962C8B-B14F-4D97-AF65-F5344CB8AC3E}">
        <p14:creationId xmlns:p14="http://schemas.microsoft.com/office/powerpoint/2010/main" val="16942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0"/>
            <a:ext cx="9036496" cy="828675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Coque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60079" y="1236663"/>
            <a:ext cx="8029921" cy="3835400"/>
          </a:xfrm>
        </p:spPr>
        <p:txBody>
          <a:bodyPr/>
          <a:lstStyle/>
          <a:p>
            <a:pPr eaLnBrk="1" hangingPunct="1">
              <a:tabLst>
                <a:tab pos="385763" algn="l"/>
                <a:tab pos="762000" algn="l"/>
              </a:tabLst>
              <a:defRPr/>
            </a:pP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est interdit d’appliquer sur la coque :</a:t>
            </a:r>
          </a:p>
          <a:p>
            <a:pPr lvl="1" eaLnBrk="1" hangingPunct="1">
              <a:tabLst>
                <a:tab pos="385763" algn="l"/>
                <a:tab pos="762000" algn="l"/>
              </a:tabLst>
              <a:defRPr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Des produits,</a:t>
            </a:r>
          </a:p>
          <a:p>
            <a:pPr lvl="1" eaLnBrk="1" hangingPunct="1">
              <a:tabLst>
                <a:tab pos="385763" algn="l"/>
                <a:tab pos="762000" algn="l"/>
              </a:tabLst>
              <a:defRPr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Des structures tels que des films plastiques</a:t>
            </a:r>
          </a:p>
          <a:p>
            <a:pPr lvl="1" eaLnBrk="1" hangingPunct="1">
              <a:tabLst>
                <a:tab pos="385763" algn="l"/>
                <a:tab pos="762000" algn="l"/>
              </a:tabLst>
              <a:defRPr/>
            </a:pP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tabLst>
                <a:tab pos="385763" algn="l"/>
                <a:tab pos="762000" algn="l"/>
              </a:tabLst>
              <a:defRPr/>
            </a:pP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Susceptibles de modifier : </a:t>
            </a:r>
          </a:p>
          <a:p>
            <a:pPr lvl="1" eaLnBrk="1" hangingPunct="1">
              <a:tabLst>
                <a:tab pos="385763" algn="l"/>
                <a:tab pos="762000" algn="l"/>
              </a:tabLst>
              <a:defRPr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les propriétés naturelles de l’eau, </a:t>
            </a:r>
          </a:p>
          <a:p>
            <a:pPr lvl="1" eaLnBrk="1" hangingPunct="1">
              <a:tabLst>
                <a:tab pos="385763" algn="l"/>
                <a:tab pos="762000" algn="l"/>
              </a:tabLst>
              <a:defRPr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Les propriétés de la couche de surface de l’eau</a:t>
            </a:r>
          </a:p>
          <a:p>
            <a:pPr algn="ctr" eaLnBrk="1" hangingPunct="1"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tabLst>
                <a:tab pos="385763" algn="l"/>
                <a:tab pos="762000" algn="l"/>
              </a:tabLst>
              <a:defRPr/>
            </a:pP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" pitchFamily="34" charset="0"/>
            </a:endParaRPr>
          </a:p>
        </p:txBody>
      </p:sp>
      <p:pic>
        <p:nvPicPr>
          <p:cNvPr id="45061" name="Picture 5" descr="MCj034374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86" y="5196681"/>
            <a:ext cx="8159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203848" y="5470525"/>
            <a:ext cx="2592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dirty="0">
                <a:solidFill>
                  <a:schemeClr val="bg1"/>
                </a:solidFill>
              </a:rPr>
              <a:t>Non conforme</a:t>
            </a: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5467350" y="5541963"/>
            <a:ext cx="792163" cy="288925"/>
          </a:xfrm>
          <a:custGeom>
            <a:avLst/>
            <a:gdLst>
              <a:gd name="T0" fmla="*/ 594122 w 21600"/>
              <a:gd name="T1" fmla="*/ 0 h 21600"/>
              <a:gd name="T2" fmla="*/ 0 w 21600"/>
              <a:gd name="T3" fmla="*/ 144463 h 21600"/>
              <a:gd name="T4" fmla="*/ 594122 w 21600"/>
              <a:gd name="T5" fmla="*/ 288925 h 21600"/>
              <a:gd name="T6" fmla="*/ 792163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0535" name="Picture 73" descr="MCBD07306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070475"/>
            <a:ext cx="7874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96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1_Conception personnalisée">
  <a:themeElements>
    <a:clrScheme name="1_Conception personnalisée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ligrane">
  <a:themeElements>
    <a:clrScheme name="Filigrane 7">
      <a:dk1>
        <a:srgbClr val="424458"/>
      </a:dk1>
      <a:lt1>
        <a:srgbClr val="FFFFFF"/>
      </a:lt1>
      <a:dk2>
        <a:srgbClr val="000066"/>
      </a:dk2>
      <a:lt2>
        <a:srgbClr val="FFFFFF"/>
      </a:lt2>
      <a:accent1>
        <a:srgbClr val="6666FF"/>
      </a:accent1>
      <a:accent2>
        <a:srgbClr val="333399"/>
      </a:accent2>
      <a:accent3>
        <a:srgbClr val="AAAAB8"/>
      </a:accent3>
      <a:accent4>
        <a:srgbClr val="DADADA"/>
      </a:accent4>
      <a:accent5>
        <a:srgbClr val="B8B8FF"/>
      </a:accent5>
      <a:accent6>
        <a:srgbClr val="2D2D8A"/>
      </a:accent6>
      <a:hlink>
        <a:srgbClr val="FF9900"/>
      </a:hlink>
      <a:folHlink>
        <a:srgbClr val="CCCC00"/>
      </a:folHlink>
    </a:clrScheme>
    <a:fontScheme name="Filigra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Filigra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ligrane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ligrane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ligrane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ligrane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8263</TotalTime>
  <Words>1271</Words>
  <Application>Microsoft Office PowerPoint</Application>
  <PresentationFormat>Affichage à l'écran (4:3)</PresentationFormat>
  <Paragraphs>176</Paragraphs>
  <Slides>26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Arial</vt:lpstr>
      <vt:lpstr>Berlin Sans FB</vt:lpstr>
      <vt:lpstr>Times New Roman</vt:lpstr>
      <vt:lpstr>Wingdings</vt:lpstr>
      <vt:lpstr>1_Conception personnalisée</vt:lpstr>
      <vt:lpstr>Filigrane</vt:lpstr>
      <vt:lpstr>Photo Editor Photo</vt:lpstr>
      <vt:lpstr>Image bitmap</vt:lpstr>
      <vt:lpstr>Présentation PowerPoint</vt:lpstr>
      <vt:lpstr>POURQUOI DES ARBITRES ?</vt:lpstr>
      <vt:lpstr>COMMISSION DE CONTRÔLE  ATTENTION: L’ensemble des contrôles de ce document doit être complété par les règles de la réglementation sportive de l’année en cours. </vt:lpstr>
      <vt:lpstr>Lieux</vt:lpstr>
      <vt:lpstr>Détails</vt:lpstr>
      <vt:lpstr>L’étrave</vt:lpstr>
      <vt:lpstr>Les chaussures et sangles </vt:lpstr>
      <vt:lpstr>Les pelles</vt:lpstr>
      <vt:lpstr>Coque</vt:lpstr>
      <vt:lpstr>Communications</vt:lpstr>
      <vt:lpstr>Composition</vt:lpstr>
      <vt:lpstr>Tête de rivière préalable</vt:lpstr>
      <vt:lpstr>Présentation PowerPoint</vt:lpstr>
      <vt:lpstr>Les installations - La tour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Rappels</vt:lpstr>
      <vt:lpstr>Rappels</vt:lpstr>
    </vt:vector>
  </TitlesOfParts>
  <Company>F.I.S.A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mdoutre et ajout Josy</dc:creator>
  <cp:lastModifiedBy>Joseph Sferruzza</cp:lastModifiedBy>
  <cp:revision>341</cp:revision>
  <cp:lastPrinted>1601-01-01T00:00:00Z</cp:lastPrinted>
  <dcterms:created xsi:type="dcterms:W3CDTF">2003-02-21T16:38:56Z</dcterms:created>
  <dcterms:modified xsi:type="dcterms:W3CDTF">2023-05-20T17:49:46Z</dcterms:modified>
</cp:coreProperties>
</file>